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9" r:id="rId2"/>
    <p:sldId id="269" r:id="rId3"/>
    <p:sldId id="299" r:id="rId4"/>
    <p:sldId id="263" r:id="rId5"/>
    <p:sldId id="265" r:id="rId6"/>
    <p:sldId id="266" r:id="rId7"/>
    <p:sldId id="300" r:id="rId8"/>
    <p:sldId id="267" r:id="rId9"/>
    <p:sldId id="268" r:id="rId10"/>
    <p:sldId id="270" r:id="rId11"/>
    <p:sldId id="272" r:id="rId12"/>
    <p:sldId id="271" r:id="rId13"/>
    <p:sldId id="273" r:id="rId14"/>
    <p:sldId id="274" r:id="rId15"/>
    <p:sldId id="275" r:id="rId16"/>
    <p:sldId id="276" r:id="rId17"/>
    <p:sldId id="277" r:id="rId18"/>
    <p:sldId id="278" r:id="rId19"/>
    <p:sldId id="279" r:id="rId20"/>
    <p:sldId id="280" r:id="rId21"/>
    <p:sldId id="281" r:id="rId22"/>
    <p:sldId id="286" r:id="rId23"/>
    <p:sldId id="287" r:id="rId24"/>
    <p:sldId id="288" r:id="rId25"/>
    <p:sldId id="289" r:id="rId26"/>
    <p:sldId id="292" r:id="rId27"/>
    <p:sldId id="290" r:id="rId28"/>
    <p:sldId id="293" r:id="rId29"/>
    <p:sldId id="291" r:id="rId30"/>
    <p:sldId id="294" r:id="rId31"/>
    <p:sldId id="295" r:id="rId32"/>
    <p:sldId id="296" r:id="rId33"/>
    <p:sldId id="301" r:id="rId34"/>
    <p:sldId id="297" r:id="rId35"/>
    <p:sldId id="298" r:id="rId3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7D"/>
    <a:srgbClr val="A7A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99145" autoAdjust="0"/>
  </p:normalViewPr>
  <p:slideViewPr>
    <p:cSldViewPr snapToObjects="1">
      <p:cViewPr>
        <p:scale>
          <a:sx n="118" d="100"/>
          <a:sy n="118" d="100"/>
        </p:scale>
        <p:origin x="-80" y="-80"/>
      </p:cViewPr>
      <p:guideLst>
        <p:guide orient="horz" pos="2160"/>
        <p:guide pos="2880"/>
      </p:guideLst>
    </p:cSldViewPr>
  </p:slideViewPr>
  <p:outlineViewPr>
    <p:cViewPr>
      <p:scale>
        <a:sx n="33" d="100"/>
        <a:sy n="33" d="100"/>
      </p:scale>
      <p:origin x="69512" y="1651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BF0BAA-0149-45C2-84B7-FBFF9B19686C}" type="datetimeFigureOut">
              <a:rPr lang="fr-CH" smtClean="0"/>
              <a:pPr/>
              <a:t>21.04.17</a:t>
            </a:fld>
            <a:endParaRPr lang="fr-CH"/>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D272F3-13FB-4F5B-BAB5-0A1F2AA2315A}" type="slidenum">
              <a:rPr lang="fr-CH" smtClean="0"/>
              <a:pPr/>
              <a:t>‹#›</a:t>
            </a:fld>
            <a:endParaRPr lang="fr-CH"/>
          </a:p>
        </p:txBody>
      </p:sp>
    </p:spTree>
    <p:extLst>
      <p:ext uri="{BB962C8B-B14F-4D97-AF65-F5344CB8AC3E}">
        <p14:creationId xmlns:p14="http://schemas.microsoft.com/office/powerpoint/2010/main" val="1554638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25AA4F-76E6-4BAD-B54F-64F6D386A538}" type="datetimeFigureOut">
              <a:rPr lang="fr-CH" smtClean="0"/>
              <a:pPr/>
              <a:t>21.04.17</a:t>
            </a:fld>
            <a:endParaRPr lang="fr-CH"/>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6B2F0E-D06D-4800-949A-DCE58F61AD5C}" type="slidenum">
              <a:rPr lang="fr-CH" smtClean="0"/>
              <a:pPr/>
              <a:t>‹#›</a:t>
            </a:fld>
            <a:endParaRPr lang="fr-CH"/>
          </a:p>
        </p:txBody>
      </p:sp>
    </p:spTree>
    <p:extLst>
      <p:ext uri="{BB962C8B-B14F-4D97-AF65-F5344CB8AC3E}">
        <p14:creationId xmlns:p14="http://schemas.microsoft.com/office/powerpoint/2010/main" val="4119383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6B2F0E-D06D-4800-949A-DCE58F61AD5C}" type="slidenum">
              <a:rPr lang="fr-CH" smtClean="0"/>
              <a:pPr/>
              <a:t>1</a:t>
            </a:fld>
            <a:endParaRPr lang="fr-C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F6B2F0E-D06D-4800-949A-DCE58F61AD5C}" type="slidenum">
              <a:rPr lang="fr-CH" smtClean="0"/>
              <a:pPr/>
              <a:t>7</a:t>
            </a:fld>
            <a:endParaRPr lang="fr-CH"/>
          </a:p>
        </p:txBody>
      </p:sp>
    </p:spTree>
    <p:extLst>
      <p:ext uri="{BB962C8B-B14F-4D97-AF65-F5344CB8AC3E}">
        <p14:creationId xmlns:p14="http://schemas.microsoft.com/office/powerpoint/2010/main" val="977583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F6B2F0E-D06D-4800-949A-DCE58F61AD5C}" type="slidenum">
              <a:rPr lang="fr-CH" smtClean="0"/>
              <a:pPr/>
              <a:t>22</a:t>
            </a:fld>
            <a:endParaRPr lang="fr-CH"/>
          </a:p>
        </p:txBody>
      </p:sp>
    </p:spTree>
    <p:extLst>
      <p:ext uri="{BB962C8B-B14F-4D97-AF65-F5344CB8AC3E}">
        <p14:creationId xmlns:p14="http://schemas.microsoft.com/office/powerpoint/2010/main" val="977583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0" name="Espace réservé pour une image  9"/>
          <p:cNvSpPr>
            <a:spLocks noGrp="1"/>
          </p:cNvSpPr>
          <p:nvPr>
            <p:ph type="pic" sz="quarter" idx="10"/>
          </p:nvPr>
        </p:nvSpPr>
        <p:spPr>
          <a:xfrm>
            <a:off x="0" y="2420888"/>
            <a:ext cx="9144000" cy="4032448"/>
          </a:xfrm>
          <a:prstGeom prst="rect">
            <a:avLst/>
          </a:prstGeom>
        </p:spPr>
        <p:txBody>
          <a:bodyPr/>
          <a:lstStyle>
            <a:lvl1pPr>
              <a:buNone/>
              <a:defRPr/>
            </a:lvl1pPr>
          </a:lstStyle>
          <a:p>
            <a:endParaRPr lang="fr-CH" dirty="0"/>
          </a:p>
        </p:txBody>
      </p:sp>
      <p:sp>
        <p:nvSpPr>
          <p:cNvPr id="11" name="Titre 10"/>
          <p:cNvSpPr>
            <a:spLocks noGrp="1"/>
          </p:cNvSpPr>
          <p:nvPr>
            <p:ph type="title" hasCustomPrompt="1"/>
          </p:nvPr>
        </p:nvSpPr>
        <p:spPr>
          <a:xfrm>
            <a:off x="251520" y="764704"/>
            <a:ext cx="6912768" cy="360040"/>
          </a:xfrm>
          <a:prstGeom prst="rect">
            <a:avLst/>
          </a:prstGeom>
        </p:spPr>
        <p:txBody>
          <a:bodyPr/>
          <a:lstStyle>
            <a:lvl1pPr algn="l">
              <a:defRPr sz="2000" b="1" cap="all" baseline="0">
                <a:solidFill>
                  <a:srgbClr val="004C7D"/>
                </a:solidFill>
                <a:latin typeface="Arial" pitchFamily="34" charset="0"/>
                <a:cs typeface="Arial" pitchFamily="34" charset="0"/>
              </a:defRPr>
            </a:lvl1pPr>
          </a:lstStyle>
          <a:p>
            <a:r>
              <a:rPr lang="fr-FR" dirty="0" smtClean="0"/>
              <a:t>Titre général du document</a:t>
            </a:r>
            <a:endParaRPr lang="fr-CH" dirty="0"/>
          </a:p>
        </p:txBody>
      </p:sp>
      <p:sp>
        <p:nvSpPr>
          <p:cNvPr id="13" name="Espace réservé du texte 12"/>
          <p:cNvSpPr>
            <a:spLocks noGrp="1"/>
          </p:cNvSpPr>
          <p:nvPr>
            <p:ph type="body" sz="quarter" idx="11" hasCustomPrompt="1"/>
          </p:nvPr>
        </p:nvSpPr>
        <p:spPr>
          <a:xfrm>
            <a:off x="251520" y="1196752"/>
            <a:ext cx="4032250" cy="3603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600" baseline="0">
                <a:solidFill>
                  <a:srgbClr val="A7A7A7"/>
                </a:solidFill>
                <a:latin typeface="Arial" pitchFamily="34" charset="0"/>
                <a:cs typeface="Arial" pitchFamily="34" charset="0"/>
              </a:defRPr>
            </a:lvl1pPr>
          </a:lstStyle>
          <a:p>
            <a:pPr lvl="0"/>
            <a:r>
              <a:rPr lang="fr-CH" dirty="0" smtClean="0"/>
              <a:t>Sous titre du document</a:t>
            </a:r>
            <a:endParaRPr lang="fr-CH"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a:xfrm>
            <a:off x="251520" y="548680"/>
            <a:ext cx="7283152" cy="360040"/>
          </a:xfrm>
          <a:prstGeom prst="rect">
            <a:avLst/>
          </a:prstGeom>
          <a:ln>
            <a:noFill/>
          </a:ln>
        </p:spPr>
        <p:txBody>
          <a:bodyPr lIns="36000"/>
          <a:lstStyle>
            <a:lvl1pPr algn="l">
              <a:defRPr sz="1800" b="1" cap="all" baseline="0">
                <a:solidFill>
                  <a:srgbClr val="004C7D"/>
                </a:solidFill>
                <a:latin typeface="Arial" pitchFamily="34" charset="0"/>
                <a:cs typeface="Arial" pitchFamily="34" charset="0"/>
              </a:defRPr>
            </a:lvl1pPr>
          </a:lstStyle>
          <a:p>
            <a:endParaRPr lang="fr-CH" dirty="0"/>
          </a:p>
        </p:txBody>
      </p:sp>
      <p:cxnSp>
        <p:nvCxnSpPr>
          <p:cNvPr id="9" name="Connecteur droit 8"/>
          <p:cNvCxnSpPr/>
          <p:nvPr userDrawn="1"/>
        </p:nvCxnSpPr>
        <p:spPr>
          <a:xfrm>
            <a:off x="251520" y="892055"/>
            <a:ext cx="7272808" cy="0"/>
          </a:xfrm>
          <a:prstGeom prst="line">
            <a:avLst/>
          </a:prstGeom>
          <a:ln w="25400">
            <a:solidFill>
              <a:srgbClr val="004C7D"/>
            </a:solidFill>
          </a:ln>
        </p:spPr>
        <p:style>
          <a:lnRef idx="1">
            <a:schemeClr val="accent1"/>
          </a:lnRef>
          <a:fillRef idx="0">
            <a:schemeClr val="accent1"/>
          </a:fillRef>
          <a:effectRef idx="0">
            <a:schemeClr val="accent1"/>
          </a:effectRef>
          <a:fontRef idx="minor">
            <a:schemeClr val="tx1"/>
          </a:fontRef>
        </p:style>
      </p:cxnSp>
      <p:sp>
        <p:nvSpPr>
          <p:cNvPr id="11" name="Espace réservé du texte 10"/>
          <p:cNvSpPr>
            <a:spLocks noGrp="1"/>
          </p:cNvSpPr>
          <p:nvPr>
            <p:ph type="body" sz="quarter" idx="10"/>
          </p:nvPr>
        </p:nvSpPr>
        <p:spPr>
          <a:xfrm>
            <a:off x="251520" y="1125538"/>
            <a:ext cx="8641655" cy="5183187"/>
          </a:xfrm>
          <a:prstGeom prst="rect">
            <a:avLst/>
          </a:prstGeom>
        </p:spPr>
        <p:txBody>
          <a:bodyPr/>
          <a:lstStyle>
            <a:lvl1pPr>
              <a:buFont typeface="Arial" pitchFamily="34" charset="0"/>
              <a:buChar char="–"/>
              <a:defRPr sz="1600" b="0">
                <a:latin typeface="Arial" pitchFamily="34" charset="0"/>
                <a:cs typeface="Arial" pitchFamily="34" charset="0"/>
              </a:defRPr>
            </a:lvl1pPr>
            <a:lvl2pPr>
              <a:defRPr sz="1600">
                <a:latin typeface="Arial" pitchFamily="34" charset="0"/>
                <a:cs typeface="Arial" pitchFamily="34" charset="0"/>
              </a:defRPr>
            </a:lvl2pPr>
            <a:lvl3pPr>
              <a:buFont typeface="Arial" pitchFamily="34" charset="0"/>
              <a:buChar char="–"/>
              <a:defRPr sz="1600">
                <a:latin typeface="Arial" pitchFamily="34" charset="0"/>
                <a:cs typeface="Arial" pitchFamily="34" charset="0"/>
              </a:defRPr>
            </a:lvl3pPr>
            <a:lvl4pPr>
              <a:buFont typeface="Arial" pitchFamily="34" charset="0"/>
              <a:buChar char="–"/>
              <a:defRPr sz="1600">
                <a:latin typeface="Arial" pitchFamily="34" charset="0"/>
                <a:cs typeface="Arial" pitchFamily="34" charset="0"/>
              </a:defRPr>
            </a:lvl4pPr>
            <a:lvl5pPr>
              <a:buFont typeface="Arial" pitchFamily="34" charset="0"/>
              <a:buChar char="–"/>
              <a:defRPr sz="1600">
                <a:latin typeface="Arial" pitchFamily="34" charset="0"/>
                <a:cs typeface="Arial"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H"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sp>
        <p:nvSpPr>
          <p:cNvPr id="7" name="Espace réservé du texte 6"/>
          <p:cNvSpPr>
            <a:spLocks noGrp="1"/>
          </p:cNvSpPr>
          <p:nvPr>
            <p:ph type="body" sz="quarter" idx="11"/>
          </p:nvPr>
        </p:nvSpPr>
        <p:spPr>
          <a:xfrm>
            <a:off x="251520" y="1124745"/>
            <a:ext cx="8640960" cy="2159794"/>
          </a:xfrm>
          <a:prstGeom prst="rect">
            <a:avLst/>
          </a:prstGeom>
        </p:spPr>
        <p:txBody>
          <a:bodyPr/>
          <a:lstStyle>
            <a:lvl1pPr>
              <a:buFont typeface="Arial" pitchFamily="34" charset="0"/>
              <a:buChar char="–"/>
              <a:defRPr sz="1600">
                <a:latin typeface="Arial" pitchFamily="34" charset="0"/>
                <a:cs typeface="Arial" pitchFamily="34" charset="0"/>
              </a:defRPr>
            </a:lvl1pPr>
            <a:lvl2pPr>
              <a:buFont typeface="Arial" pitchFamily="34" charset="0"/>
              <a:buChar char="–"/>
              <a:defRPr sz="1600">
                <a:latin typeface="Arial" pitchFamily="34" charset="0"/>
                <a:cs typeface="Arial" pitchFamily="34" charset="0"/>
              </a:defRPr>
            </a:lvl2pPr>
            <a:lvl3pPr>
              <a:buFont typeface="Arial" pitchFamily="34" charset="0"/>
              <a:buChar char="–"/>
              <a:defRPr sz="1600">
                <a:latin typeface="Arial" pitchFamily="34" charset="0"/>
                <a:cs typeface="Arial" pitchFamily="34" charset="0"/>
              </a:defRPr>
            </a:lvl3pPr>
            <a:lvl4pPr>
              <a:buFont typeface="Arial" pitchFamily="34" charset="0"/>
              <a:buChar char="–"/>
              <a:defRPr sz="1600">
                <a:latin typeface="Arial" pitchFamily="34" charset="0"/>
                <a:cs typeface="Arial" pitchFamily="34" charset="0"/>
              </a:defRPr>
            </a:lvl4pPr>
            <a:lvl5pPr>
              <a:buFont typeface="Arial" pitchFamily="34" charset="0"/>
              <a:buChar char="–"/>
              <a:defRPr sz="1600">
                <a:latin typeface="Arial" pitchFamily="34" charset="0"/>
                <a:cs typeface="Arial"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H" dirty="0"/>
          </a:p>
        </p:txBody>
      </p:sp>
      <p:sp>
        <p:nvSpPr>
          <p:cNvPr id="6" name="Titre 1"/>
          <p:cNvSpPr>
            <a:spLocks noGrp="1"/>
          </p:cNvSpPr>
          <p:nvPr>
            <p:ph type="title"/>
          </p:nvPr>
        </p:nvSpPr>
        <p:spPr>
          <a:xfrm>
            <a:off x="251520" y="559665"/>
            <a:ext cx="7283152" cy="360040"/>
          </a:xfrm>
          <a:prstGeom prst="rect">
            <a:avLst/>
          </a:prstGeom>
          <a:ln>
            <a:noFill/>
          </a:ln>
        </p:spPr>
        <p:txBody>
          <a:bodyPr lIns="36000"/>
          <a:lstStyle>
            <a:lvl1pPr algn="l">
              <a:defRPr sz="1800" b="1" cap="all" baseline="0">
                <a:solidFill>
                  <a:srgbClr val="004C7D"/>
                </a:solidFill>
                <a:latin typeface="Arial" pitchFamily="34" charset="0"/>
                <a:cs typeface="Arial" pitchFamily="34" charset="0"/>
              </a:defRPr>
            </a:lvl1pPr>
          </a:lstStyle>
          <a:p>
            <a:endParaRPr lang="fr-CH" dirty="0"/>
          </a:p>
        </p:txBody>
      </p:sp>
      <p:cxnSp>
        <p:nvCxnSpPr>
          <p:cNvPr id="8" name="Connecteur droit 7"/>
          <p:cNvCxnSpPr/>
          <p:nvPr userDrawn="1"/>
        </p:nvCxnSpPr>
        <p:spPr>
          <a:xfrm>
            <a:off x="251520" y="903040"/>
            <a:ext cx="7272808" cy="0"/>
          </a:xfrm>
          <a:prstGeom prst="line">
            <a:avLst/>
          </a:prstGeom>
          <a:ln w="25400">
            <a:solidFill>
              <a:srgbClr val="004C7D"/>
            </a:solidFill>
          </a:ln>
        </p:spPr>
        <p:style>
          <a:lnRef idx="1">
            <a:schemeClr val="accent1"/>
          </a:lnRef>
          <a:fillRef idx="0">
            <a:schemeClr val="accent1"/>
          </a:fillRef>
          <a:effectRef idx="0">
            <a:schemeClr val="accent1"/>
          </a:effectRef>
          <a:fontRef idx="minor">
            <a:schemeClr val="tx1"/>
          </a:fontRef>
        </p:style>
      </p:cxnSp>
      <p:sp>
        <p:nvSpPr>
          <p:cNvPr id="10" name="Espace réservé pour une image  9"/>
          <p:cNvSpPr>
            <a:spLocks noGrp="1"/>
          </p:cNvSpPr>
          <p:nvPr>
            <p:ph type="pic" sz="quarter" idx="12"/>
          </p:nvPr>
        </p:nvSpPr>
        <p:spPr>
          <a:xfrm>
            <a:off x="250825" y="3500438"/>
            <a:ext cx="8642350" cy="2808287"/>
          </a:xfrm>
          <a:prstGeom prst="rect">
            <a:avLst/>
          </a:prstGeom>
        </p:spPr>
        <p:txBody>
          <a:bodyPr/>
          <a:lstStyle/>
          <a:p>
            <a:endParaRPr lang="fr-CH"/>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Graphique">
    <p:spTree>
      <p:nvGrpSpPr>
        <p:cNvPr id="1" name=""/>
        <p:cNvGrpSpPr/>
        <p:nvPr/>
      </p:nvGrpSpPr>
      <p:grpSpPr>
        <a:xfrm>
          <a:off x="0" y="0"/>
          <a:ext cx="0" cy="0"/>
          <a:chOff x="0" y="0"/>
          <a:chExt cx="0" cy="0"/>
        </a:xfrm>
      </p:grpSpPr>
      <p:sp>
        <p:nvSpPr>
          <p:cNvPr id="4" name="Espace réservé du graphique 3"/>
          <p:cNvSpPr>
            <a:spLocks noGrp="1"/>
          </p:cNvSpPr>
          <p:nvPr>
            <p:ph type="chart" sz="quarter" idx="10"/>
          </p:nvPr>
        </p:nvSpPr>
        <p:spPr>
          <a:xfrm>
            <a:off x="251520" y="3429000"/>
            <a:ext cx="8640960" cy="2879725"/>
          </a:xfrm>
          <a:prstGeom prst="rect">
            <a:avLst/>
          </a:prstGeom>
        </p:spPr>
        <p:txBody>
          <a:bodyPr/>
          <a:lstStyle/>
          <a:p>
            <a:endParaRPr lang="fr-CH"/>
          </a:p>
        </p:txBody>
      </p:sp>
      <p:sp>
        <p:nvSpPr>
          <p:cNvPr id="7" name="Espace réservé du texte 6"/>
          <p:cNvSpPr>
            <a:spLocks noGrp="1"/>
          </p:cNvSpPr>
          <p:nvPr>
            <p:ph type="body" sz="quarter" idx="11"/>
          </p:nvPr>
        </p:nvSpPr>
        <p:spPr>
          <a:xfrm>
            <a:off x="251520" y="1124745"/>
            <a:ext cx="8640960" cy="2159794"/>
          </a:xfrm>
          <a:prstGeom prst="rect">
            <a:avLst/>
          </a:prstGeom>
        </p:spPr>
        <p:txBody>
          <a:bodyPr/>
          <a:lstStyle>
            <a:lvl1pPr>
              <a:buFont typeface="Arial" pitchFamily="34" charset="0"/>
              <a:buChar char="–"/>
              <a:defRPr sz="1600">
                <a:latin typeface="Arial" pitchFamily="34" charset="0"/>
                <a:cs typeface="Arial" pitchFamily="34" charset="0"/>
              </a:defRPr>
            </a:lvl1pPr>
            <a:lvl2pPr>
              <a:buFont typeface="Arial" pitchFamily="34" charset="0"/>
              <a:buChar char="–"/>
              <a:defRPr sz="1600">
                <a:latin typeface="Arial" pitchFamily="34" charset="0"/>
                <a:cs typeface="Arial" pitchFamily="34" charset="0"/>
              </a:defRPr>
            </a:lvl2pPr>
            <a:lvl3pPr>
              <a:buFont typeface="Arial" pitchFamily="34" charset="0"/>
              <a:buChar char="–"/>
              <a:defRPr sz="1600">
                <a:latin typeface="Arial" pitchFamily="34" charset="0"/>
                <a:cs typeface="Arial" pitchFamily="34" charset="0"/>
              </a:defRPr>
            </a:lvl3pPr>
            <a:lvl4pPr>
              <a:buFont typeface="Arial" pitchFamily="34" charset="0"/>
              <a:buChar char="–"/>
              <a:defRPr sz="1600">
                <a:latin typeface="Arial" pitchFamily="34" charset="0"/>
                <a:cs typeface="Arial" pitchFamily="34" charset="0"/>
              </a:defRPr>
            </a:lvl4pPr>
            <a:lvl5pPr>
              <a:buFont typeface="Arial" pitchFamily="34" charset="0"/>
              <a:buChar char="–"/>
              <a:defRPr sz="1600">
                <a:latin typeface="Arial" pitchFamily="34" charset="0"/>
                <a:cs typeface="Arial"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H" dirty="0"/>
          </a:p>
        </p:txBody>
      </p:sp>
      <p:sp>
        <p:nvSpPr>
          <p:cNvPr id="6" name="Titre 1"/>
          <p:cNvSpPr>
            <a:spLocks noGrp="1"/>
          </p:cNvSpPr>
          <p:nvPr>
            <p:ph type="title"/>
          </p:nvPr>
        </p:nvSpPr>
        <p:spPr>
          <a:xfrm>
            <a:off x="251520" y="559665"/>
            <a:ext cx="7283152" cy="360040"/>
          </a:xfrm>
          <a:prstGeom prst="rect">
            <a:avLst/>
          </a:prstGeom>
          <a:ln>
            <a:noFill/>
          </a:ln>
        </p:spPr>
        <p:txBody>
          <a:bodyPr lIns="36000"/>
          <a:lstStyle>
            <a:lvl1pPr algn="l">
              <a:defRPr sz="1800" b="1" cap="all" baseline="0">
                <a:solidFill>
                  <a:srgbClr val="004C7D"/>
                </a:solidFill>
                <a:latin typeface="Arial" pitchFamily="34" charset="0"/>
                <a:cs typeface="Arial" pitchFamily="34" charset="0"/>
              </a:defRPr>
            </a:lvl1pPr>
          </a:lstStyle>
          <a:p>
            <a:endParaRPr lang="fr-CH" dirty="0"/>
          </a:p>
        </p:txBody>
      </p:sp>
      <p:cxnSp>
        <p:nvCxnSpPr>
          <p:cNvPr id="8" name="Connecteur droit 7"/>
          <p:cNvCxnSpPr/>
          <p:nvPr userDrawn="1"/>
        </p:nvCxnSpPr>
        <p:spPr>
          <a:xfrm>
            <a:off x="251520" y="903040"/>
            <a:ext cx="7272808" cy="0"/>
          </a:xfrm>
          <a:prstGeom prst="line">
            <a:avLst/>
          </a:prstGeom>
          <a:ln w="25400">
            <a:solidFill>
              <a:srgbClr val="004C7D"/>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 Image 1">
    <p:spTree>
      <p:nvGrpSpPr>
        <p:cNvPr id="1" name=""/>
        <p:cNvGrpSpPr/>
        <p:nvPr/>
      </p:nvGrpSpPr>
      <p:grpSpPr>
        <a:xfrm>
          <a:off x="0" y="0"/>
          <a:ext cx="0" cy="0"/>
          <a:chOff x="0" y="0"/>
          <a:chExt cx="0" cy="0"/>
        </a:xfrm>
      </p:grpSpPr>
      <p:cxnSp>
        <p:nvCxnSpPr>
          <p:cNvPr id="4" name="Connecteur droit 3"/>
          <p:cNvCxnSpPr/>
          <p:nvPr userDrawn="1"/>
        </p:nvCxnSpPr>
        <p:spPr>
          <a:xfrm>
            <a:off x="251520" y="908720"/>
            <a:ext cx="7272808" cy="0"/>
          </a:xfrm>
          <a:prstGeom prst="line">
            <a:avLst/>
          </a:prstGeom>
          <a:ln w="25400">
            <a:solidFill>
              <a:srgbClr val="004C7D"/>
            </a:solidFill>
          </a:ln>
        </p:spPr>
        <p:style>
          <a:lnRef idx="1">
            <a:schemeClr val="accent1"/>
          </a:lnRef>
          <a:fillRef idx="0">
            <a:schemeClr val="accent1"/>
          </a:fillRef>
          <a:effectRef idx="0">
            <a:schemeClr val="accent1"/>
          </a:effectRef>
          <a:fontRef idx="minor">
            <a:schemeClr val="tx1"/>
          </a:fontRef>
        </p:style>
      </p:cxnSp>
      <p:sp>
        <p:nvSpPr>
          <p:cNvPr id="6" name="Espace réservé du texte 5"/>
          <p:cNvSpPr>
            <a:spLocks noGrp="1"/>
          </p:cNvSpPr>
          <p:nvPr>
            <p:ph type="body" sz="quarter" idx="10"/>
          </p:nvPr>
        </p:nvSpPr>
        <p:spPr>
          <a:xfrm>
            <a:off x="251520" y="1196753"/>
            <a:ext cx="4104456" cy="5040560"/>
          </a:xfrm>
          <a:prstGeom prst="rect">
            <a:avLst/>
          </a:prstGeom>
        </p:spPr>
        <p:txBody>
          <a:bodyPr/>
          <a:lstStyle>
            <a:lvl1pPr>
              <a:buFont typeface="Arial" pitchFamily="34" charset="0"/>
              <a:buChar char="–"/>
              <a:defRPr sz="1600">
                <a:latin typeface="Arial" pitchFamily="34" charset="0"/>
                <a:cs typeface="Arial" pitchFamily="34" charset="0"/>
              </a:defRPr>
            </a:lvl1pPr>
            <a:lvl2pPr>
              <a:buFont typeface="Arial" pitchFamily="34" charset="0"/>
              <a:buChar char="–"/>
              <a:defRPr sz="1600">
                <a:latin typeface="Arial" pitchFamily="34" charset="0"/>
                <a:cs typeface="Arial" pitchFamily="34" charset="0"/>
              </a:defRPr>
            </a:lvl2pPr>
            <a:lvl3pPr>
              <a:buFont typeface="Arial" pitchFamily="34" charset="0"/>
              <a:buChar char="–"/>
              <a:defRPr sz="1600">
                <a:latin typeface="Arial" pitchFamily="34" charset="0"/>
                <a:cs typeface="Arial" pitchFamily="34" charset="0"/>
              </a:defRPr>
            </a:lvl3pPr>
            <a:lvl4pPr>
              <a:buFont typeface="Arial" pitchFamily="34" charset="0"/>
              <a:buChar char="–"/>
              <a:defRPr sz="1600">
                <a:latin typeface="Arial" pitchFamily="34" charset="0"/>
                <a:cs typeface="Arial" pitchFamily="34" charset="0"/>
              </a:defRPr>
            </a:lvl4pPr>
            <a:lvl5pPr>
              <a:buFont typeface="Arial" pitchFamily="34" charset="0"/>
              <a:buChar char="–"/>
              <a:defRPr sz="1600">
                <a:latin typeface="Arial" pitchFamily="34" charset="0"/>
                <a:cs typeface="Arial"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H" dirty="0"/>
          </a:p>
        </p:txBody>
      </p:sp>
      <p:sp>
        <p:nvSpPr>
          <p:cNvPr id="8" name="Espace réservé pour une image  7"/>
          <p:cNvSpPr>
            <a:spLocks noGrp="1"/>
          </p:cNvSpPr>
          <p:nvPr>
            <p:ph type="pic" sz="quarter" idx="11"/>
          </p:nvPr>
        </p:nvSpPr>
        <p:spPr>
          <a:xfrm>
            <a:off x="4788024" y="1196753"/>
            <a:ext cx="4104456" cy="5040559"/>
          </a:xfrm>
          <a:prstGeom prst="rect">
            <a:avLst/>
          </a:prstGeom>
        </p:spPr>
        <p:txBody>
          <a:bodyPr/>
          <a:lstStyle/>
          <a:p>
            <a:endParaRPr lang="fr-CH"/>
          </a:p>
        </p:txBody>
      </p:sp>
      <p:sp>
        <p:nvSpPr>
          <p:cNvPr id="7" name="Titre 1"/>
          <p:cNvSpPr>
            <a:spLocks noGrp="1"/>
          </p:cNvSpPr>
          <p:nvPr>
            <p:ph type="title"/>
          </p:nvPr>
        </p:nvSpPr>
        <p:spPr>
          <a:xfrm>
            <a:off x="251520" y="559665"/>
            <a:ext cx="7283152" cy="360040"/>
          </a:xfrm>
          <a:prstGeom prst="rect">
            <a:avLst/>
          </a:prstGeom>
          <a:ln>
            <a:noFill/>
          </a:ln>
        </p:spPr>
        <p:txBody>
          <a:bodyPr lIns="36000"/>
          <a:lstStyle>
            <a:lvl1pPr algn="l">
              <a:defRPr sz="1800" b="1" cap="all" baseline="0">
                <a:solidFill>
                  <a:srgbClr val="004C7D"/>
                </a:solidFill>
                <a:latin typeface="Arial" pitchFamily="34" charset="0"/>
                <a:cs typeface="Arial" pitchFamily="34" charset="0"/>
              </a:defRPr>
            </a:lvl1pPr>
          </a:lstStyle>
          <a:p>
            <a:endParaRPr lang="fr-CH"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Texte 1">
    <p:spTree>
      <p:nvGrpSpPr>
        <p:cNvPr id="1" name=""/>
        <p:cNvGrpSpPr/>
        <p:nvPr/>
      </p:nvGrpSpPr>
      <p:grpSpPr>
        <a:xfrm>
          <a:off x="0" y="0"/>
          <a:ext cx="0" cy="0"/>
          <a:chOff x="0" y="0"/>
          <a:chExt cx="0" cy="0"/>
        </a:xfrm>
      </p:grpSpPr>
      <p:sp>
        <p:nvSpPr>
          <p:cNvPr id="10" name="Espace réservé du texte 9"/>
          <p:cNvSpPr>
            <a:spLocks noGrp="1"/>
          </p:cNvSpPr>
          <p:nvPr>
            <p:ph type="body" sz="quarter" idx="10"/>
          </p:nvPr>
        </p:nvSpPr>
        <p:spPr>
          <a:xfrm>
            <a:off x="4788024" y="1196752"/>
            <a:ext cx="4104455" cy="5040536"/>
          </a:xfrm>
          <a:prstGeom prst="rect">
            <a:avLst/>
          </a:prstGeom>
        </p:spPr>
        <p:txBody>
          <a:bodyPr/>
          <a:lstStyle>
            <a:lvl1pPr>
              <a:buFont typeface="Arial" pitchFamily="34" charset="0"/>
              <a:buChar char="–"/>
              <a:defRPr sz="1600">
                <a:latin typeface="Arial" pitchFamily="34" charset="0"/>
                <a:cs typeface="Arial" pitchFamily="34" charset="0"/>
              </a:defRPr>
            </a:lvl1pPr>
            <a:lvl2pPr>
              <a:buFont typeface="Arial" pitchFamily="34" charset="0"/>
              <a:buChar char="–"/>
              <a:defRPr sz="1600">
                <a:latin typeface="Arial" pitchFamily="34" charset="0"/>
                <a:cs typeface="Arial" pitchFamily="34" charset="0"/>
              </a:defRPr>
            </a:lvl2pPr>
            <a:lvl3pPr>
              <a:buFont typeface="Arial" pitchFamily="34" charset="0"/>
              <a:buChar char="–"/>
              <a:defRPr sz="1600">
                <a:latin typeface="Arial" pitchFamily="34" charset="0"/>
                <a:cs typeface="Arial" pitchFamily="34" charset="0"/>
              </a:defRPr>
            </a:lvl3pPr>
            <a:lvl4pPr>
              <a:buFont typeface="Arial" pitchFamily="34" charset="0"/>
              <a:buChar char="–"/>
              <a:defRPr sz="1600">
                <a:latin typeface="Arial" pitchFamily="34" charset="0"/>
                <a:cs typeface="Arial" pitchFamily="34" charset="0"/>
              </a:defRPr>
            </a:lvl4pPr>
            <a:lvl5pPr>
              <a:buFont typeface="Arial" pitchFamily="34" charset="0"/>
              <a:buChar char="–"/>
              <a:defRPr sz="1600">
                <a:latin typeface="Arial" pitchFamily="34" charset="0"/>
                <a:cs typeface="Arial"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H" dirty="0"/>
          </a:p>
        </p:txBody>
      </p:sp>
      <p:sp>
        <p:nvSpPr>
          <p:cNvPr id="12" name="Espace réservé pour une image  11"/>
          <p:cNvSpPr>
            <a:spLocks noGrp="1"/>
          </p:cNvSpPr>
          <p:nvPr>
            <p:ph type="pic" sz="quarter" idx="11"/>
          </p:nvPr>
        </p:nvSpPr>
        <p:spPr>
          <a:xfrm>
            <a:off x="251520" y="1196752"/>
            <a:ext cx="4104456" cy="5040313"/>
          </a:xfrm>
          <a:prstGeom prst="rect">
            <a:avLst/>
          </a:prstGeom>
        </p:spPr>
        <p:txBody>
          <a:bodyPr/>
          <a:lstStyle/>
          <a:p>
            <a:endParaRPr lang="fr-CH"/>
          </a:p>
        </p:txBody>
      </p:sp>
      <p:sp>
        <p:nvSpPr>
          <p:cNvPr id="6" name="Titre 1"/>
          <p:cNvSpPr>
            <a:spLocks noGrp="1"/>
          </p:cNvSpPr>
          <p:nvPr>
            <p:ph type="title"/>
          </p:nvPr>
        </p:nvSpPr>
        <p:spPr>
          <a:xfrm>
            <a:off x="251520" y="559665"/>
            <a:ext cx="7283152" cy="360040"/>
          </a:xfrm>
          <a:prstGeom prst="rect">
            <a:avLst/>
          </a:prstGeom>
          <a:ln>
            <a:noFill/>
          </a:ln>
        </p:spPr>
        <p:txBody>
          <a:bodyPr lIns="36000"/>
          <a:lstStyle>
            <a:lvl1pPr algn="l">
              <a:defRPr sz="1800" b="1" cap="all" baseline="0">
                <a:solidFill>
                  <a:srgbClr val="004C7D"/>
                </a:solidFill>
                <a:latin typeface="Arial" pitchFamily="34" charset="0"/>
                <a:cs typeface="Arial" pitchFamily="34" charset="0"/>
              </a:defRPr>
            </a:lvl1pPr>
          </a:lstStyle>
          <a:p>
            <a:endParaRPr lang="fr-CH" dirty="0"/>
          </a:p>
        </p:txBody>
      </p:sp>
      <p:cxnSp>
        <p:nvCxnSpPr>
          <p:cNvPr id="9" name="Connecteur droit 8"/>
          <p:cNvCxnSpPr/>
          <p:nvPr userDrawn="1"/>
        </p:nvCxnSpPr>
        <p:spPr>
          <a:xfrm>
            <a:off x="251520" y="903040"/>
            <a:ext cx="7272808" cy="0"/>
          </a:xfrm>
          <a:prstGeom prst="line">
            <a:avLst/>
          </a:prstGeom>
          <a:ln w="25400">
            <a:solidFill>
              <a:srgbClr val="004C7D"/>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divers">
    <p:spTree>
      <p:nvGrpSpPr>
        <p:cNvPr id="1" name=""/>
        <p:cNvGrpSpPr/>
        <p:nvPr/>
      </p:nvGrpSpPr>
      <p:grpSpPr>
        <a:xfrm>
          <a:off x="0" y="0"/>
          <a:ext cx="0" cy="0"/>
          <a:chOff x="0" y="0"/>
          <a:chExt cx="0" cy="0"/>
        </a:xfrm>
      </p:grpSpPr>
      <p:sp>
        <p:nvSpPr>
          <p:cNvPr id="6" name="Espace réservé du contenu 5"/>
          <p:cNvSpPr>
            <a:spLocks noGrp="1"/>
          </p:cNvSpPr>
          <p:nvPr>
            <p:ph sz="quarter" idx="10"/>
          </p:nvPr>
        </p:nvSpPr>
        <p:spPr>
          <a:xfrm>
            <a:off x="251520" y="1124744"/>
            <a:ext cx="8640960" cy="5183187"/>
          </a:xfrm>
          <a:prstGeom prst="rect">
            <a:avLst/>
          </a:prstGeom>
        </p:spPr>
        <p:txBody>
          <a:bodyPr/>
          <a:lstStyle>
            <a:lvl1pPr>
              <a:buFont typeface="Arial" pitchFamily="34" charset="0"/>
              <a:buChar char="–"/>
              <a:defRPr sz="1600">
                <a:latin typeface="Arial" pitchFamily="34" charset="0"/>
                <a:cs typeface="Arial" pitchFamily="34" charset="0"/>
              </a:defRPr>
            </a:lvl1pPr>
            <a:lvl2pPr>
              <a:buFont typeface="Arial" pitchFamily="34" charset="0"/>
              <a:buChar char="–"/>
              <a:defRPr sz="1600">
                <a:latin typeface="Arial" pitchFamily="34" charset="0"/>
                <a:cs typeface="Arial" pitchFamily="34" charset="0"/>
              </a:defRPr>
            </a:lvl2pPr>
            <a:lvl3pPr>
              <a:buFont typeface="Arial" pitchFamily="34" charset="0"/>
              <a:buChar char="–"/>
              <a:defRPr sz="1600">
                <a:latin typeface="Arial" pitchFamily="34" charset="0"/>
                <a:cs typeface="Arial" pitchFamily="34" charset="0"/>
              </a:defRPr>
            </a:lvl3pPr>
            <a:lvl4pPr>
              <a:buFont typeface="Arial" pitchFamily="34" charset="0"/>
              <a:buChar char="–"/>
              <a:defRPr sz="1600">
                <a:latin typeface="Arial" pitchFamily="34" charset="0"/>
                <a:cs typeface="Arial" pitchFamily="34" charset="0"/>
              </a:defRPr>
            </a:lvl4pPr>
            <a:lvl5pPr>
              <a:buFont typeface="Arial" pitchFamily="34" charset="0"/>
              <a:buChar char="–"/>
              <a:defRPr sz="1600">
                <a:latin typeface="Arial" pitchFamily="34" charset="0"/>
                <a:cs typeface="Arial"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H" dirty="0"/>
          </a:p>
        </p:txBody>
      </p:sp>
      <p:cxnSp>
        <p:nvCxnSpPr>
          <p:cNvPr id="9" name="Connecteur droit 8"/>
          <p:cNvCxnSpPr/>
          <p:nvPr userDrawn="1"/>
        </p:nvCxnSpPr>
        <p:spPr>
          <a:xfrm>
            <a:off x="251520" y="908720"/>
            <a:ext cx="7272808" cy="0"/>
          </a:xfrm>
          <a:prstGeom prst="line">
            <a:avLst/>
          </a:prstGeom>
          <a:ln w="25400">
            <a:solidFill>
              <a:srgbClr val="004C7D"/>
            </a:solidFill>
          </a:ln>
        </p:spPr>
        <p:style>
          <a:lnRef idx="1">
            <a:schemeClr val="accent1"/>
          </a:lnRef>
          <a:fillRef idx="0">
            <a:schemeClr val="accent1"/>
          </a:fillRef>
          <a:effectRef idx="0">
            <a:schemeClr val="accent1"/>
          </a:effectRef>
          <a:fontRef idx="minor">
            <a:schemeClr val="tx1"/>
          </a:fontRef>
        </p:style>
      </p:cxnSp>
      <p:sp>
        <p:nvSpPr>
          <p:cNvPr id="10" name="Titre 1"/>
          <p:cNvSpPr>
            <a:spLocks noGrp="1"/>
          </p:cNvSpPr>
          <p:nvPr>
            <p:ph type="title"/>
          </p:nvPr>
        </p:nvSpPr>
        <p:spPr>
          <a:xfrm>
            <a:off x="251520" y="559665"/>
            <a:ext cx="7283152" cy="360040"/>
          </a:xfrm>
          <a:prstGeom prst="rect">
            <a:avLst/>
          </a:prstGeom>
          <a:ln>
            <a:noFill/>
          </a:ln>
        </p:spPr>
        <p:txBody>
          <a:bodyPr lIns="36000"/>
          <a:lstStyle>
            <a:lvl1pPr algn="l">
              <a:defRPr sz="1800" b="1" cap="all" baseline="0">
                <a:solidFill>
                  <a:srgbClr val="004C7D"/>
                </a:solidFill>
                <a:latin typeface="Arial" pitchFamily="34" charset="0"/>
                <a:cs typeface="Arial" pitchFamily="34" charset="0"/>
              </a:defRPr>
            </a:lvl1pPr>
          </a:lstStyle>
          <a:p>
            <a:endParaRPr lang="fr-CH" dirty="0"/>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position de fin">
    <p:spTree>
      <p:nvGrpSpPr>
        <p:cNvPr id="1" name=""/>
        <p:cNvGrpSpPr/>
        <p:nvPr/>
      </p:nvGrpSpPr>
      <p:grpSpPr>
        <a:xfrm>
          <a:off x="0" y="0"/>
          <a:ext cx="0" cy="0"/>
          <a:chOff x="0" y="0"/>
          <a:chExt cx="0" cy="0"/>
        </a:xfrm>
      </p:grpSpPr>
      <p:sp>
        <p:nvSpPr>
          <p:cNvPr id="5" name="Titre 1"/>
          <p:cNvSpPr txBox="1">
            <a:spLocks/>
          </p:cNvSpPr>
          <p:nvPr userDrawn="1"/>
        </p:nvSpPr>
        <p:spPr>
          <a:xfrm>
            <a:off x="251520" y="476672"/>
            <a:ext cx="7344816" cy="43088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tab pos="8162925" algn="l"/>
              </a:tabLst>
              <a:defRPr/>
            </a:pPr>
            <a:r>
              <a:rPr kumimoji="0" lang="fr-CH" sz="2800" b="1" i="0" u="none" strike="noStrike" kern="1200" cap="all" spc="0" normalizeH="0" baseline="0" noProof="0" dirty="0" smtClean="0">
                <a:ln>
                  <a:noFill/>
                </a:ln>
                <a:solidFill>
                  <a:srgbClr val="004C7D"/>
                </a:solidFill>
                <a:effectLst/>
                <a:uLnTx/>
                <a:uFillTx/>
                <a:latin typeface="Arial" pitchFamily="34" charset="0"/>
                <a:ea typeface="+mj-ea"/>
                <a:cs typeface="Arial" pitchFamily="34" charset="0"/>
              </a:rPr>
              <a:t>Merci de votre attention !</a:t>
            </a:r>
            <a:endParaRPr kumimoji="0" lang="fr-CH" sz="2800" b="1" i="0" u="none" strike="noStrike" kern="1200" cap="all" spc="0" normalizeH="0" baseline="0" noProof="0" dirty="0">
              <a:ln>
                <a:noFill/>
              </a:ln>
              <a:solidFill>
                <a:srgbClr val="004C7D"/>
              </a:solidFill>
              <a:effectLst/>
              <a:uLnTx/>
              <a:uFillTx/>
              <a:latin typeface="Arial" pitchFamily="34" charset="0"/>
              <a:ea typeface="+mj-ea"/>
              <a:cs typeface="Arial" pitchFamily="34" charset="0"/>
            </a:endParaRPr>
          </a:p>
        </p:txBody>
      </p:sp>
      <p:cxnSp>
        <p:nvCxnSpPr>
          <p:cNvPr id="6" name="Connecteur droit 5"/>
          <p:cNvCxnSpPr/>
          <p:nvPr userDrawn="1"/>
        </p:nvCxnSpPr>
        <p:spPr>
          <a:xfrm>
            <a:off x="251520" y="980728"/>
            <a:ext cx="6912768" cy="0"/>
          </a:xfrm>
          <a:prstGeom prst="line">
            <a:avLst/>
          </a:prstGeom>
          <a:ln w="25400">
            <a:solidFill>
              <a:srgbClr val="004C7D"/>
            </a:solidFill>
          </a:ln>
        </p:spPr>
        <p:style>
          <a:lnRef idx="1">
            <a:schemeClr val="accent1"/>
          </a:lnRef>
          <a:fillRef idx="0">
            <a:schemeClr val="accent1"/>
          </a:fillRef>
          <a:effectRef idx="0">
            <a:schemeClr val="accent1"/>
          </a:effectRef>
          <a:fontRef idx="minor">
            <a:schemeClr val="tx1"/>
          </a:fontRef>
        </p:style>
      </p:cxnSp>
      <p:sp>
        <p:nvSpPr>
          <p:cNvPr id="8" name="Espace réservé du texte 7"/>
          <p:cNvSpPr>
            <a:spLocks noGrp="1"/>
          </p:cNvSpPr>
          <p:nvPr>
            <p:ph type="body" sz="quarter" idx="10" hasCustomPrompt="1"/>
          </p:nvPr>
        </p:nvSpPr>
        <p:spPr>
          <a:xfrm>
            <a:off x="251520" y="1844824"/>
            <a:ext cx="3168650" cy="2089150"/>
          </a:xfrm>
          <a:prstGeom prst="rect">
            <a:avLst/>
          </a:prstGeom>
        </p:spPr>
        <p:txBody>
          <a:bodyPr/>
          <a:lstStyle>
            <a:lvl1pPr algn="l">
              <a:buNone/>
              <a:tabLst>
                <a:tab pos="266700" algn="l"/>
                <a:tab pos="8077200" algn="r"/>
              </a:tabLst>
              <a:defRPr/>
            </a:lvl1pPr>
            <a:lvl2pPr>
              <a:buNone/>
              <a:defRPr/>
            </a:lvl2pPr>
          </a:lstStyle>
          <a:p>
            <a:pPr algn="l">
              <a:buNone/>
              <a:tabLst>
                <a:tab pos="8077200" algn="r"/>
              </a:tabLst>
            </a:pPr>
            <a:r>
              <a:rPr lang="fr-CH" sz="1400" dirty="0" smtClean="0">
                <a:solidFill>
                  <a:srgbClr val="004C7D"/>
                </a:solidFill>
                <a:latin typeface="Arial" pitchFamily="34" charset="0"/>
                <a:cs typeface="Arial" pitchFamily="34" charset="0"/>
              </a:rPr>
              <a:t>Nom Entité</a:t>
            </a:r>
          </a:p>
          <a:p>
            <a:pPr algn="l">
              <a:buNone/>
              <a:tabLst>
                <a:tab pos="266700" algn="l"/>
                <a:tab pos="8077200" algn="r"/>
              </a:tabLst>
            </a:pPr>
            <a:r>
              <a:rPr lang="fr-CH" sz="1050" dirty="0" smtClean="0">
                <a:solidFill>
                  <a:srgbClr val="004C7D"/>
                </a:solidFill>
                <a:latin typeface="Arial" pitchFamily="34" charset="0"/>
                <a:cs typeface="Arial" pitchFamily="34" charset="0"/>
              </a:rPr>
              <a:t>Adresse</a:t>
            </a:r>
          </a:p>
          <a:p>
            <a:pPr algn="l">
              <a:buNone/>
              <a:tabLst>
                <a:tab pos="266700" algn="l"/>
                <a:tab pos="8077200" algn="r"/>
              </a:tabLst>
            </a:pPr>
            <a:r>
              <a:rPr lang="fr-CH" sz="1050" dirty="0" smtClean="0">
                <a:solidFill>
                  <a:srgbClr val="004C7D"/>
                </a:solidFill>
                <a:latin typeface="Arial" pitchFamily="34" charset="0"/>
                <a:cs typeface="Arial" pitchFamily="34" charset="0"/>
              </a:rPr>
              <a:t>CH-2000 Neuchâtel</a:t>
            </a:r>
          </a:p>
          <a:p>
            <a:pPr algn="l">
              <a:buNone/>
              <a:tabLst>
                <a:tab pos="266700" algn="l"/>
                <a:tab pos="8077200" algn="r"/>
              </a:tabLst>
            </a:pPr>
            <a:r>
              <a:rPr lang="fr-CH" sz="1050" dirty="0" smtClean="0">
                <a:solidFill>
                  <a:srgbClr val="004C7D"/>
                </a:solidFill>
                <a:latin typeface="Arial" pitchFamily="34" charset="0"/>
                <a:cs typeface="Arial" pitchFamily="34" charset="0"/>
              </a:rPr>
              <a:t>Prenom.Nom@unine.ch </a:t>
            </a:r>
            <a:endParaRPr lang="fr-CH" sz="1400" dirty="0" smtClean="0">
              <a:solidFill>
                <a:srgbClr val="004C7D"/>
              </a:solidFill>
              <a:latin typeface="Arial" pitchFamily="34" charset="0"/>
              <a:cs typeface="Arial" pitchFamily="34" charset="0"/>
            </a:endParaRPr>
          </a:p>
          <a:p>
            <a:pPr algn="l">
              <a:buNone/>
              <a:tabLst>
                <a:tab pos="266700" algn="l"/>
                <a:tab pos="8077200" algn="r"/>
              </a:tabLst>
            </a:pPr>
            <a:r>
              <a:rPr lang="fr-CH" sz="1600" dirty="0" smtClean="0">
                <a:solidFill>
                  <a:srgbClr val="004C7D"/>
                </a:solidFill>
                <a:latin typeface="Arial" pitchFamily="34" charset="0"/>
                <a:cs typeface="Arial" pitchFamily="34" charset="0"/>
              </a:rPr>
              <a:t>www.unine.ch</a:t>
            </a:r>
          </a:p>
          <a:p>
            <a:pPr lvl="1"/>
            <a:endParaRPr lang="fr-CH" dirty="0"/>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5650671"/>
            <a:ext cx="2304256" cy="514633"/>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1" Type="http://schemas.openxmlformats.org/officeDocument/2006/relationships/image" Target="../media/image2.w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25344"/>
            <a:ext cx="9144000" cy="332656"/>
          </a:xfrm>
          <a:prstGeom prst="rect">
            <a:avLst/>
          </a:prstGeom>
          <a:solidFill>
            <a:srgbClr val="004C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200" dirty="0" smtClean="0">
              <a:solidFill>
                <a:schemeClr val="bg1"/>
              </a:solidFill>
              <a:latin typeface="Arial" pitchFamily="34" charset="0"/>
              <a:cs typeface="Arial" pitchFamily="34" charset="0"/>
            </a:endParaRPr>
          </a:p>
          <a:p>
            <a:pPr algn="ctr"/>
            <a:endParaRPr lang="fr-CH" sz="1200" dirty="0">
              <a:solidFill>
                <a:schemeClr val="bg1"/>
              </a:solidFill>
              <a:latin typeface="Arial" pitchFamily="34" charset="0"/>
              <a:cs typeface="Arial" pitchFamily="34" charset="0"/>
            </a:endParaRPr>
          </a:p>
          <a:p>
            <a:pPr algn="ctr"/>
            <a:endParaRPr lang="fr-CH" sz="1200" dirty="0" smtClean="0">
              <a:solidFill>
                <a:schemeClr val="bg1"/>
              </a:solidFill>
              <a:latin typeface="Arial" pitchFamily="34" charset="0"/>
              <a:cs typeface="Arial" pitchFamily="34" charset="0"/>
            </a:endParaRPr>
          </a:p>
          <a:p>
            <a:pPr algn="ctr"/>
            <a:endParaRPr lang="fr-CH" sz="1200" dirty="0">
              <a:solidFill>
                <a:schemeClr val="bg1"/>
              </a:solidFill>
              <a:latin typeface="Arial" pitchFamily="34" charset="0"/>
              <a:cs typeface="Arial" pitchFamily="34" charset="0"/>
            </a:endParaRPr>
          </a:p>
          <a:p>
            <a:pPr algn="ctr"/>
            <a:endParaRPr lang="fr-CH" sz="1200" dirty="0" smtClean="0">
              <a:solidFill>
                <a:schemeClr val="bg1"/>
              </a:solidFill>
              <a:latin typeface="Arial" pitchFamily="34" charset="0"/>
              <a:cs typeface="Arial" pitchFamily="34" charset="0"/>
            </a:endParaRPr>
          </a:p>
        </p:txBody>
      </p:sp>
      <p:sp>
        <p:nvSpPr>
          <p:cNvPr id="8" name="ZoneTexte 7"/>
          <p:cNvSpPr txBox="1"/>
          <p:nvPr userDrawn="1"/>
        </p:nvSpPr>
        <p:spPr>
          <a:xfrm>
            <a:off x="179512" y="6596390"/>
            <a:ext cx="2592288" cy="261610"/>
          </a:xfrm>
          <a:prstGeom prst="rect">
            <a:avLst/>
          </a:prstGeom>
          <a:noFill/>
        </p:spPr>
        <p:txBody>
          <a:bodyPr wrap="square" rtlCol="0">
            <a:spAutoFit/>
          </a:bodyPr>
          <a:lstStyle/>
          <a:p>
            <a:pPr>
              <a:tabLst>
                <a:tab pos="447675" algn="l"/>
                <a:tab pos="6543675" algn="l"/>
                <a:tab pos="8877300" algn="r"/>
              </a:tabLst>
            </a:pPr>
            <a:r>
              <a:rPr lang="fr-CH" sz="1100" baseline="0" dirty="0" smtClean="0">
                <a:solidFill>
                  <a:schemeClr val="bg1"/>
                </a:solidFill>
                <a:latin typeface="Arial" pitchFamily="34" charset="0"/>
                <a:cs typeface="Arial" pitchFamily="34" charset="0"/>
              </a:rPr>
              <a:t>Prof. Christoph Müller</a:t>
            </a:r>
          </a:p>
        </p:txBody>
      </p:sp>
      <p:pic>
        <p:nvPicPr>
          <p:cNvPr id="11" name="Picture 3"/>
          <p:cNvPicPr>
            <a:picLocks noChangeAspect="1" noChangeArrowheads="1"/>
          </p:cNvPicPr>
          <p:nvPr userDrawn="1"/>
        </p:nvPicPr>
        <p:blipFill>
          <a:blip r:embed="rId10" cstate="print"/>
          <a:srcRect/>
          <a:stretch>
            <a:fillRect/>
          </a:stretch>
        </p:blipFill>
        <p:spPr bwMode="auto">
          <a:xfrm>
            <a:off x="7812360" y="260648"/>
            <a:ext cx="1014846" cy="648072"/>
          </a:xfrm>
          <a:prstGeom prst="rect">
            <a:avLst/>
          </a:prstGeom>
          <a:noFill/>
          <a:ln w="9525">
            <a:noFill/>
            <a:miter lim="800000"/>
            <a:headEnd/>
            <a:tailEnd/>
          </a:ln>
        </p:spPr>
      </p:pic>
      <p:sp>
        <p:nvSpPr>
          <p:cNvPr id="12" name="ZoneTexte 11"/>
          <p:cNvSpPr txBox="1"/>
          <p:nvPr userDrawn="1"/>
        </p:nvSpPr>
        <p:spPr>
          <a:xfrm>
            <a:off x="5105400" y="6596390"/>
            <a:ext cx="4038600" cy="261610"/>
          </a:xfrm>
          <a:prstGeom prst="rect">
            <a:avLst/>
          </a:prstGeom>
          <a:noFill/>
        </p:spPr>
        <p:txBody>
          <a:bodyPr wrap="square" rtlCol="0">
            <a:spAutoFit/>
          </a:bodyPr>
          <a:lstStyle/>
          <a:p>
            <a:pPr algn="ctr">
              <a:tabLst>
                <a:tab pos="447675" algn="l"/>
                <a:tab pos="4219575" algn="l"/>
              </a:tabLst>
            </a:pPr>
            <a:r>
              <a:rPr lang="fr-CH" sz="1100" dirty="0" smtClean="0">
                <a:solidFill>
                  <a:schemeClr val="bg1"/>
                </a:solidFill>
                <a:latin typeface="Arial" pitchFamily="34" charset="0"/>
                <a:cs typeface="Arial" pitchFamily="34" charset="0"/>
              </a:rPr>
              <a:t>Contractual</a:t>
            </a:r>
            <a:r>
              <a:rPr lang="fr-CH" sz="1100" baseline="0" dirty="0" smtClean="0">
                <a:solidFill>
                  <a:schemeClr val="bg1"/>
                </a:solidFill>
                <a:latin typeface="Arial" pitchFamily="34" charset="0"/>
                <a:cs typeface="Arial" pitchFamily="34" charset="0"/>
              </a:rPr>
              <a:t> Interpretation under English and Continental Law</a:t>
            </a:r>
            <a:r>
              <a:rPr lang="fr-CH" sz="1100" dirty="0" smtClean="0">
                <a:solidFill>
                  <a:schemeClr val="bg1"/>
                </a:solidFill>
                <a:latin typeface="Arial" pitchFamily="34" charset="0"/>
                <a:cs typeface="Arial" pitchFamily="34" charset="0"/>
              </a:rPr>
              <a:t> </a:t>
            </a:r>
            <a:endParaRPr lang="fr-CH" sz="1100" dirty="0">
              <a:solidFill>
                <a:schemeClr val="bg1"/>
              </a:solidFill>
              <a:latin typeface="Arial" pitchFamily="34" charset="0"/>
              <a:cs typeface="Arial" pitchFamily="34" charset="0"/>
            </a:endParaRPr>
          </a:p>
        </p:txBody>
      </p:sp>
      <p:pic>
        <p:nvPicPr>
          <p:cNvPr id="2" name="Image 1"/>
          <p:cNvPicPr>
            <a:picLocks/>
          </p:cNvPicPr>
          <p:nvPr userDrawn="1"/>
        </p:nvPicPr>
        <p:blipFill>
          <a:blip r:embed="rId11" cstate="print">
            <a:extLst>
              <a:ext uri="{28A0092B-C50C-407E-A947-70E740481C1C}">
                <a14:useLocalDpi xmlns:a14="http://schemas.microsoft.com/office/drawing/2010/main" val="0"/>
              </a:ext>
            </a:extLst>
          </a:blip>
          <a:stretch>
            <a:fillRect/>
          </a:stretch>
        </p:blipFill>
        <p:spPr>
          <a:xfrm>
            <a:off x="0" y="6453344"/>
            <a:ext cx="9180000" cy="72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64" r:id="rId3"/>
    <p:sldLayoutId id="2147483666" r:id="rId4"/>
    <p:sldLayoutId id="2147483661" r:id="rId5"/>
    <p:sldLayoutId id="2147483650" r:id="rId6"/>
    <p:sldLayoutId id="2147483662" r:id="rId7"/>
    <p:sldLayoutId id="2147483663" r:id="rId8"/>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nine.ch" TargetMode="Externa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sz="2400" dirty="0" smtClean="0"/>
              <a:t>Contractual interpretation under English and Continental law: </a:t>
            </a:r>
            <a:r>
              <a:rPr lang="en-US" dirty="0" smtClean="0"/>
              <a:t/>
            </a:r>
            <a:br>
              <a:rPr lang="en-US" dirty="0" smtClean="0"/>
            </a:br>
            <a:endParaRPr lang="fr-CH" dirty="0"/>
          </a:p>
        </p:txBody>
      </p:sp>
      <p:sp>
        <p:nvSpPr>
          <p:cNvPr id="4" name="Espace réservé du texte 3"/>
          <p:cNvSpPr>
            <a:spLocks noGrp="1"/>
          </p:cNvSpPr>
          <p:nvPr>
            <p:ph type="body" sz="quarter" idx="11"/>
          </p:nvPr>
        </p:nvSpPr>
        <p:spPr>
          <a:xfrm>
            <a:off x="251520" y="1473046"/>
            <a:ext cx="6073080" cy="360363"/>
          </a:xfrm>
        </p:spPr>
        <p:txBody>
          <a:bodyPr/>
          <a:lstStyle/>
          <a:p>
            <a:r>
              <a:rPr lang="fr-CH" sz="2400" dirty="0" smtClean="0"/>
              <a:t>Much more similar than you might think!</a:t>
            </a:r>
            <a:endParaRPr lang="fr-CH" sz="2400" dirty="0"/>
          </a:p>
        </p:txBody>
      </p:sp>
      <p:pic>
        <p:nvPicPr>
          <p:cNvPr id="5" name="Picture 4"/>
          <p:cNvPicPr>
            <a:picLocks noChangeAspect="1"/>
          </p:cNvPicPr>
          <p:nvPr/>
        </p:nvPicPr>
        <p:blipFill>
          <a:blip r:embed="rId3"/>
          <a:stretch>
            <a:fillRect/>
          </a:stretch>
        </p:blipFill>
        <p:spPr>
          <a:xfrm>
            <a:off x="1219200" y="2057400"/>
            <a:ext cx="5742021" cy="3810000"/>
          </a:xfrm>
          <a:prstGeom prst="rect">
            <a:avLst/>
          </a:prstGeom>
        </p:spPr>
      </p:pic>
      <p:pic>
        <p:nvPicPr>
          <p:cNvPr id="8" name="Picture 7"/>
          <p:cNvPicPr>
            <a:picLocks noChangeAspect="1"/>
          </p:cNvPicPr>
          <p:nvPr/>
        </p:nvPicPr>
        <p:blipFill>
          <a:blip r:embed="rId4"/>
          <a:stretch>
            <a:fillRect/>
          </a:stretch>
        </p:blipFill>
        <p:spPr>
          <a:xfrm>
            <a:off x="7658100" y="914400"/>
            <a:ext cx="838200" cy="91900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48680"/>
            <a:ext cx="7283152" cy="360040"/>
          </a:xfrm>
        </p:spPr>
        <p:txBody>
          <a:bodyPr/>
          <a:lstStyle/>
          <a:p>
            <a:r>
              <a:rPr lang="en-US" sz="2200" i="1" dirty="0" smtClean="0"/>
              <a:t>Marley </a:t>
            </a:r>
            <a:r>
              <a:rPr lang="en-US" sz="2200" i="1" cap="small" dirty="0" err="1" smtClean="0"/>
              <a:t>v</a:t>
            </a:r>
            <a:r>
              <a:rPr lang="en-US" sz="2200" i="1" dirty="0" smtClean="0"/>
              <a:t> Rawlings &amp; </a:t>
            </a:r>
            <a:r>
              <a:rPr lang="en-US" sz="2200" i="1" dirty="0" err="1" smtClean="0"/>
              <a:t>Anor</a:t>
            </a:r>
            <a:r>
              <a:rPr lang="en-US" sz="2200" i="1" dirty="0" smtClean="0"/>
              <a:t> </a:t>
            </a:r>
            <a:r>
              <a:rPr lang="en-US" sz="2200" dirty="0" smtClean="0"/>
              <a:t>[2014] UKSC 2, 19 </a:t>
            </a:r>
            <a:r>
              <a:rPr lang="en-GB" sz="2200" dirty="0" smtClean="0"/>
              <a:t>per Lord Neuberger </a:t>
            </a:r>
            <a:endParaRPr lang="en-US" sz="2200" dirty="0"/>
          </a:p>
        </p:txBody>
      </p:sp>
      <p:sp>
        <p:nvSpPr>
          <p:cNvPr id="3" name="Text Placeholder 2"/>
          <p:cNvSpPr>
            <a:spLocks noGrp="1"/>
          </p:cNvSpPr>
          <p:nvPr>
            <p:ph type="body" sz="quarter" idx="10"/>
          </p:nvPr>
        </p:nvSpPr>
        <p:spPr>
          <a:xfrm>
            <a:off x="251520" y="1833409"/>
            <a:ext cx="8641655" cy="4475316"/>
          </a:xfrm>
        </p:spPr>
        <p:txBody>
          <a:bodyPr/>
          <a:lstStyle/>
          <a:p>
            <a:pPr>
              <a:buNone/>
            </a:pPr>
            <a:r>
              <a:rPr lang="en-GB" sz="2400" i="1" dirty="0" smtClean="0"/>
              <a:t>	</a:t>
            </a:r>
          </a:p>
          <a:p>
            <a:pPr>
              <a:buNone/>
            </a:pPr>
            <a:r>
              <a:rPr lang="en-GB" sz="2000" i="1" dirty="0" smtClean="0"/>
              <a:t>	</a:t>
            </a:r>
          </a:p>
          <a:p>
            <a:pPr marL="0" indent="0" algn="just">
              <a:buNone/>
            </a:pPr>
            <a:r>
              <a:rPr lang="en-GB" sz="2000" i="1" dirty="0" smtClean="0"/>
              <a:t>“When interpreting a contract, the court is concerned to find the intention of the party or parties, and it does this by identifying the meaning of the relevant words, (a) in the light of (</a:t>
            </a:r>
            <a:r>
              <a:rPr lang="en-GB" sz="2000" i="1" dirty="0" err="1" smtClean="0"/>
              <a:t>i</a:t>
            </a:r>
            <a:r>
              <a:rPr lang="en-GB" sz="2000" i="1" dirty="0" smtClean="0"/>
              <a:t>) the natural and ordinary meaning of those words, (ii) the overall purpose of the document, (iii) any other provisions of the document, (iv) the facts known or assumed by the parties at the time that the document was executed, and (v) common sense, but (b) ignoring subjective evidence of any party’s intentions.”</a:t>
            </a:r>
            <a:r>
              <a:rPr lang="en-US" sz="2000" dirty="0" smtClean="0"/>
              <a:t> </a:t>
            </a:r>
            <a:endParaRPr lang="en-US" sz="2000" dirty="0"/>
          </a:p>
        </p:txBody>
      </p:sp>
      <p:pic>
        <p:nvPicPr>
          <p:cNvPr id="6" name="Picture 5"/>
          <p:cNvPicPr>
            <a:picLocks noChangeAspect="1"/>
          </p:cNvPicPr>
          <p:nvPr/>
        </p:nvPicPr>
        <p:blipFill>
          <a:blip r:embed="rId2"/>
          <a:stretch>
            <a:fillRect/>
          </a:stretch>
        </p:blipFill>
        <p:spPr>
          <a:xfrm>
            <a:off x="7658100" y="914400"/>
            <a:ext cx="838200" cy="91900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68660"/>
            <a:ext cx="7283152" cy="360040"/>
          </a:xfrm>
        </p:spPr>
        <p:txBody>
          <a:bodyPr/>
          <a:lstStyle/>
          <a:p>
            <a:r>
              <a:rPr lang="en-US" sz="2400" dirty="0" smtClean="0"/>
              <a:t>18(1) </a:t>
            </a:r>
            <a:r>
              <a:rPr lang="en-US" sz="2400" dirty="0" err="1" smtClean="0"/>
              <a:t>sCO</a:t>
            </a:r>
            <a:endParaRPr lang="en-US" sz="2400" dirty="0"/>
          </a:p>
        </p:txBody>
      </p:sp>
      <p:sp>
        <p:nvSpPr>
          <p:cNvPr id="3" name="Text Placeholder 2"/>
          <p:cNvSpPr>
            <a:spLocks noGrp="1"/>
          </p:cNvSpPr>
          <p:nvPr>
            <p:ph type="body" sz="quarter" idx="10"/>
          </p:nvPr>
        </p:nvSpPr>
        <p:spPr/>
        <p:txBody>
          <a:bodyPr/>
          <a:lstStyle/>
          <a:p>
            <a:pPr>
              <a:buNone/>
            </a:pPr>
            <a:r>
              <a:rPr lang="en-US" dirty="0" smtClean="0"/>
              <a:t>	</a:t>
            </a:r>
          </a:p>
          <a:p>
            <a:pPr>
              <a:buNone/>
            </a:pPr>
            <a:r>
              <a:rPr lang="en-US" sz="1800" dirty="0" smtClean="0"/>
              <a:t>	</a:t>
            </a:r>
          </a:p>
          <a:p>
            <a:pPr marL="0" indent="0" algn="just">
              <a:buNone/>
            </a:pPr>
            <a:r>
              <a:rPr lang="en-US" sz="1800" i="1" dirty="0" smtClean="0"/>
              <a:t>“</a:t>
            </a:r>
            <a:r>
              <a:rPr lang="en-US" sz="1800" i="1" dirty="0"/>
              <a:t>When assessing the form and terms of a contract, the true and common intention of the parties must be ascertained without dwelling on any inexact expressions or designations they may have used either in error or by way of disguising the true nature of the agreement.</a:t>
            </a:r>
            <a:r>
              <a:rPr lang="en-US" sz="1800" i="1" dirty="0" smtClean="0"/>
              <a:t>”</a:t>
            </a:r>
          </a:p>
          <a:p>
            <a:pPr algn="just">
              <a:buNone/>
            </a:pPr>
            <a:endParaRPr lang="en-US" sz="1800" i="1" dirty="0"/>
          </a:p>
          <a:p>
            <a:pPr marL="85725" indent="-85725" algn="just">
              <a:buNone/>
            </a:pPr>
            <a:r>
              <a:rPr lang="de-CH" sz="1800" i="1" dirty="0" smtClean="0"/>
              <a:t>“Bei der Beurteilung eines Vertrages sowohl nach Form als nach Inhalt ist der übereinstimmende wirkliche Wille und nicht die unrichtige Bezeichnung oder Ausdrucksweise zu beachten, die von den Parteien aus Irrtum oder in der Absicht gebraucht wird, die wahre Beschaffenheit des Vertrages zu verbergen.”</a:t>
            </a:r>
          </a:p>
          <a:p>
            <a:pPr algn="just">
              <a:buNone/>
            </a:pPr>
            <a:endParaRPr lang="en-US" sz="1800" i="1" dirty="0" smtClean="0"/>
          </a:p>
          <a:p>
            <a:pPr marL="0" indent="0" algn="just">
              <a:buNone/>
            </a:pPr>
            <a:r>
              <a:rPr lang="fr-CH" sz="1800" i="1" dirty="0" smtClean="0"/>
              <a:t>“Pour apprécier la forme et les clauses d'un contrat, il y a lieu de rechercher la réelle et commune intention des parties, sans s'arrêter aux expressions ou dénominations inexactes dont elles ont pu se servir, soit par erreur, soit pour déguiser la nature véritable de la convention.”</a:t>
            </a:r>
          </a:p>
          <a:p>
            <a:pPr algn="just">
              <a:buNone/>
            </a:pPr>
            <a:endParaRPr lang="en-US" sz="1800" i="1" dirty="0" smtClean="0"/>
          </a:p>
          <a:p>
            <a:pPr algn="just">
              <a:buNone/>
            </a:pPr>
            <a:r>
              <a:rPr lang="en-US" sz="1800" i="1" dirty="0" smtClean="0"/>
              <a:t>	</a:t>
            </a:r>
            <a:endParaRPr lang="en-US" sz="1800" i="1" dirty="0"/>
          </a:p>
        </p:txBody>
      </p:sp>
      <p:pic>
        <p:nvPicPr>
          <p:cNvPr id="5" name="Picture 4"/>
          <p:cNvPicPr>
            <a:picLocks noChangeAspect="1"/>
          </p:cNvPicPr>
          <p:nvPr/>
        </p:nvPicPr>
        <p:blipFill>
          <a:blip r:embed="rId2"/>
          <a:stretch>
            <a:fillRect/>
          </a:stretch>
        </p:blipFill>
        <p:spPr>
          <a:xfrm>
            <a:off x="7658100" y="914400"/>
            <a:ext cx="838200" cy="91900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7-03-22 at 11.50.07.png"/>
          <p:cNvPicPr>
            <a:picLocks noChangeAspect="1"/>
          </p:cNvPicPr>
          <p:nvPr/>
        </p:nvPicPr>
        <p:blipFill>
          <a:blip r:embed="rId2"/>
          <a:stretch>
            <a:fillRect/>
          </a:stretch>
        </p:blipFill>
        <p:spPr>
          <a:xfrm>
            <a:off x="251520" y="1412776"/>
            <a:ext cx="7193280" cy="4495800"/>
          </a:xfrm>
          <a:prstGeom prst="rect">
            <a:avLst/>
          </a:prstGeom>
        </p:spPr>
      </p:pic>
      <p:pic>
        <p:nvPicPr>
          <p:cNvPr id="4" name="Picture 3"/>
          <p:cNvPicPr>
            <a:picLocks noChangeAspect="1"/>
          </p:cNvPicPr>
          <p:nvPr/>
        </p:nvPicPr>
        <p:blipFill>
          <a:blip r:embed="rId3"/>
          <a:stretch>
            <a:fillRect/>
          </a:stretch>
        </p:blipFill>
        <p:spPr>
          <a:xfrm>
            <a:off x="7658100" y="914400"/>
            <a:ext cx="838200" cy="919009"/>
          </a:xfrm>
          <a:prstGeom prst="rect">
            <a:avLst/>
          </a:prstGeom>
        </p:spPr>
      </p:pic>
      <p:sp>
        <p:nvSpPr>
          <p:cNvPr id="9" name="Title 1"/>
          <p:cNvSpPr>
            <a:spLocks noGrp="1"/>
          </p:cNvSpPr>
          <p:nvPr>
            <p:ph type="title"/>
          </p:nvPr>
        </p:nvSpPr>
        <p:spPr>
          <a:xfrm>
            <a:off x="251520" y="368660"/>
            <a:ext cx="7283152" cy="360040"/>
          </a:xfrm>
        </p:spPr>
        <p:txBody>
          <a:bodyPr/>
          <a:lstStyle/>
          <a:p>
            <a:r>
              <a:rPr lang="en-US" sz="2400" dirty="0" smtClean="0"/>
              <a:t>Website of the </a:t>
            </a:r>
            <a:r>
              <a:rPr lang="en-US" sz="2400" dirty="0" err="1" smtClean="0"/>
              <a:t>swiss</a:t>
            </a:r>
            <a:r>
              <a:rPr lang="en-US" sz="2400" dirty="0" smtClean="0"/>
              <a:t> government</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68660"/>
            <a:ext cx="7283152" cy="360040"/>
          </a:xfrm>
        </p:spPr>
        <p:txBody>
          <a:bodyPr/>
          <a:lstStyle/>
          <a:p>
            <a:r>
              <a:rPr lang="en-GB" sz="2400" dirty="0" smtClean="0"/>
              <a:t>DSFC 142 III 239 </a:t>
            </a:r>
            <a:r>
              <a:rPr lang="en-GB" sz="2400" cap="small" dirty="0"/>
              <a:t>c</a:t>
            </a:r>
            <a:r>
              <a:rPr lang="en-GB" sz="2400" cap="small" dirty="0" smtClean="0"/>
              <a:t>. </a:t>
            </a:r>
            <a:r>
              <a:rPr lang="en-GB" sz="2400" dirty="0" smtClean="0"/>
              <a:t>5.2.1, 253</a:t>
            </a:r>
            <a:r>
              <a:rPr lang="en-US" sz="2400" dirty="0" smtClean="0"/>
              <a:t> </a:t>
            </a:r>
            <a:endParaRPr lang="en-US" sz="2400" dirty="0"/>
          </a:p>
        </p:txBody>
      </p:sp>
      <p:sp>
        <p:nvSpPr>
          <p:cNvPr id="3" name="Text Placeholder 2"/>
          <p:cNvSpPr>
            <a:spLocks noGrp="1"/>
          </p:cNvSpPr>
          <p:nvPr>
            <p:ph type="body" sz="quarter" idx="10"/>
          </p:nvPr>
        </p:nvSpPr>
        <p:spPr>
          <a:xfrm>
            <a:off x="251520" y="2060848"/>
            <a:ext cx="8641655" cy="3251775"/>
          </a:xfrm>
        </p:spPr>
        <p:txBody>
          <a:bodyPr/>
          <a:lstStyle/>
          <a:p>
            <a:pPr marL="0" indent="0" algn="just">
              <a:buNone/>
            </a:pPr>
            <a:r>
              <a:rPr lang="en-GB" sz="1800" i="1" dirty="0" smtClean="0"/>
              <a:t>“Under Swiss law,</a:t>
            </a:r>
            <a:r>
              <a:rPr lang="en-GB" sz="1800" dirty="0" smtClean="0"/>
              <a:t> (…) </a:t>
            </a:r>
            <a:r>
              <a:rPr lang="en-GB" sz="1800" i="1" dirty="0" smtClean="0"/>
              <a:t>the judge, the arbitrator or the arbitral tribunal first strives at bringing to light the parties’ actual and common intention</a:t>
            </a:r>
            <a:r>
              <a:rPr lang="en-GB" sz="1800" dirty="0" smtClean="0"/>
              <a:t> (“</a:t>
            </a:r>
            <a:r>
              <a:rPr lang="fr-FR" sz="1800" dirty="0" smtClean="0"/>
              <a:t>la réelle et commune intention des parties</a:t>
            </a:r>
            <a:r>
              <a:rPr lang="en-GB" sz="1800" i="1" dirty="0" smtClean="0"/>
              <a:t>”) (cf. Art. 18 I CO), as the case may be empirically, based on indications, without dwelling on any inexact expressions or designations they may have used. Not only the wording of the manifestations of will, but the general context, be it the declarations made before entering into the contract, draft contracts, exchanged correspondence or even the parties’ behaviour after the conclusion of the contract, are among such indications. This subjective interpretation is based on an assessment of the evidence. If this assessment is conclusive, the result to which it leads, i.e. the ascertainment of the parties’ actual and common intention is a factual issue to which the Supreme Court is bound”</a:t>
            </a:r>
            <a:r>
              <a:rPr lang="en-US" sz="1800" dirty="0" smtClean="0"/>
              <a:t> </a:t>
            </a:r>
            <a:endParaRPr lang="en-US" sz="1800" dirty="0"/>
          </a:p>
        </p:txBody>
      </p:sp>
      <p:pic>
        <p:nvPicPr>
          <p:cNvPr id="5" name="Picture 4"/>
          <p:cNvPicPr>
            <a:picLocks noChangeAspect="1"/>
          </p:cNvPicPr>
          <p:nvPr/>
        </p:nvPicPr>
        <p:blipFill>
          <a:blip r:embed="rId2"/>
          <a:stretch>
            <a:fillRect/>
          </a:stretch>
        </p:blipFill>
        <p:spPr>
          <a:xfrm>
            <a:off x="7658100" y="914400"/>
            <a:ext cx="838200" cy="91900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530" y="410344"/>
            <a:ext cx="7283152" cy="504056"/>
          </a:xfrm>
        </p:spPr>
        <p:txBody>
          <a:bodyPr/>
          <a:lstStyle/>
          <a:p>
            <a:r>
              <a:rPr lang="en-GB" sz="2400" dirty="0"/>
              <a:t>1188</a:t>
            </a:r>
            <a:r>
              <a:rPr lang="en-GB" sz="2400" dirty="0" smtClean="0"/>
              <a:t>(1) FCC - </a:t>
            </a:r>
            <a:r>
              <a:rPr lang="en-GB" sz="2400" dirty="0"/>
              <a:t>1362</a:t>
            </a:r>
            <a:r>
              <a:rPr lang="en-GB" sz="2400" dirty="0" smtClean="0"/>
              <a:t> ICC - </a:t>
            </a:r>
            <a:r>
              <a:rPr lang="en-GB" sz="2400" dirty="0"/>
              <a:t>133</a:t>
            </a:r>
            <a:r>
              <a:rPr lang="en-GB" sz="2400" dirty="0" smtClean="0"/>
              <a:t> BGB - 914 ABGB</a:t>
            </a:r>
            <a:endParaRPr lang="en-US" sz="2400" dirty="0"/>
          </a:p>
        </p:txBody>
      </p:sp>
      <p:sp>
        <p:nvSpPr>
          <p:cNvPr id="3" name="Text Placeholder 2"/>
          <p:cNvSpPr>
            <a:spLocks noGrp="1"/>
          </p:cNvSpPr>
          <p:nvPr>
            <p:ph type="body" sz="quarter" idx="10"/>
          </p:nvPr>
        </p:nvSpPr>
        <p:spPr>
          <a:xfrm>
            <a:off x="251520" y="1858692"/>
            <a:ext cx="8641655" cy="4320480"/>
          </a:xfrm>
        </p:spPr>
        <p:txBody>
          <a:bodyPr/>
          <a:lstStyle/>
          <a:p>
            <a:pPr>
              <a:buNone/>
            </a:pPr>
            <a:endParaRPr lang="en-US" dirty="0" smtClean="0"/>
          </a:p>
          <a:p>
            <a:pPr>
              <a:buNone/>
            </a:pPr>
            <a:endParaRPr lang="en-US" dirty="0" smtClean="0"/>
          </a:p>
          <a:p>
            <a:pPr marL="0" indent="0" algn="just">
              <a:buNone/>
            </a:pPr>
            <a:r>
              <a:rPr lang="fr-FR" dirty="0" smtClean="0"/>
              <a:t>Art. 1188(1) French Civil Code: </a:t>
            </a:r>
            <a:r>
              <a:rPr lang="en-GB" dirty="0" smtClean="0"/>
              <a:t>“</a:t>
            </a:r>
            <a:r>
              <a:rPr lang="fr-FR" i="1" dirty="0" smtClean="0"/>
              <a:t>Le contrat s’interprète d’après la commune intention des parties plutôt qu’en s’arrêtant au sens littéral de ses termes</a:t>
            </a:r>
            <a:r>
              <a:rPr lang="fr-FR" dirty="0" smtClean="0"/>
              <a:t>.</a:t>
            </a:r>
            <a:r>
              <a:rPr lang="en-GB" dirty="0" smtClean="0"/>
              <a:t>”</a:t>
            </a:r>
            <a:r>
              <a:rPr lang="en-US" dirty="0" smtClean="0"/>
              <a:t>  </a:t>
            </a:r>
            <a:endParaRPr lang="fr-FR" dirty="0" smtClean="0"/>
          </a:p>
          <a:p>
            <a:pPr algn="just">
              <a:buNone/>
            </a:pPr>
            <a:endParaRPr lang="en-US" dirty="0" smtClean="0"/>
          </a:p>
          <a:p>
            <a:pPr marL="0" indent="0" algn="just">
              <a:buNone/>
            </a:pPr>
            <a:r>
              <a:rPr lang="fr-FR" dirty="0" smtClean="0"/>
              <a:t>Art. 1362 </a:t>
            </a:r>
            <a:r>
              <a:rPr lang="fr-FR" dirty="0" err="1" smtClean="0"/>
              <a:t>Italian</a:t>
            </a:r>
            <a:r>
              <a:rPr lang="fr-FR" dirty="0" smtClean="0"/>
              <a:t> Civil Code: </a:t>
            </a:r>
            <a:r>
              <a:rPr lang="en-GB" dirty="0" smtClean="0"/>
              <a:t>“</a:t>
            </a:r>
            <a:r>
              <a:rPr lang="it-IT" i="1" dirty="0" smtClean="0"/>
              <a:t>Nel interpretare il contratto si deve indagare quale sia stata la comune intenzione delle parti e non limitarsi al senso letterale delle parole</a:t>
            </a:r>
            <a:r>
              <a:rPr lang="fr-FR" dirty="0" smtClean="0"/>
              <a:t>.</a:t>
            </a:r>
            <a:r>
              <a:rPr lang="en-GB" dirty="0" smtClean="0"/>
              <a:t>”</a:t>
            </a:r>
            <a:r>
              <a:rPr lang="en-US" dirty="0" smtClean="0"/>
              <a:t> </a:t>
            </a:r>
            <a:endParaRPr lang="fr-FR" dirty="0" smtClean="0"/>
          </a:p>
          <a:p>
            <a:pPr algn="just">
              <a:buNone/>
            </a:pPr>
            <a:endParaRPr lang="en-US" dirty="0" smtClean="0"/>
          </a:p>
          <a:p>
            <a:pPr marL="0" indent="0" algn="just">
              <a:buNone/>
            </a:pPr>
            <a:r>
              <a:rPr lang="fr-FR" dirty="0" smtClean="0"/>
              <a:t>§ 133 </a:t>
            </a:r>
            <a:r>
              <a:rPr lang="fr-FR" dirty="0" err="1" smtClean="0"/>
              <a:t>German</a:t>
            </a:r>
            <a:r>
              <a:rPr lang="fr-FR" dirty="0" smtClean="0"/>
              <a:t> Civil Code (</a:t>
            </a:r>
            <a:r>
              <a:rPr lang="fr-FR" dirty="0" err="1" smtClean="0"/>
              <a:t>Auslegung</a:t>
            </a:r>
            <a:r>
              <a:rPr lang="fr-FR" dirty="0" smtClean="0"/>
              <a:t> </a:t>
            </a:r>
            <a:r>
              <a:rPr lang="fr-FR" dirty="0" err="1" smtClean="0"/>
              <a:t>einer</a:t>
            </a:r>
            <a:r>
              <a:rPr lang="fr-FR" dirty="0" smtClean="0"/>
              <a:t> </a:t>
            </a:r>
            <a:r>
              <a:rPr lang="fr-FR" dirty="0" err="1" smtClean="0"/>
              <a:t>Willenserklärung</a:t>
            </a:r>
            <a:r>
              <a:rPr lang="de-DE" dirty="0" smtClean="0"/>
              <a:t>): </a:t>
            </a:r>
            <a:r>
              <a:rPr lang="en-GB" dirty="0" smtClean="0"/>
              <a:t>“</a:t>
            </a:r>
            <a:r>
              <a:rPr lang="de-DE" i="1" dirty="0" smtClean="0"/>
              <a:t>Bei der Auslegung einer Willenserklärung ist der wirkliche Willen zu erforschen und nicht an dem buchstäblichen Sinne des Ausdrucks zu haften</a:t>
            </a:r>
            <a:r>
              <a:rPr lang="de-DE" dirty="0" smtClean="0"/>
              <a:t>.</a:t>
            </a:r>
            <a:r>
              <a:rPr lang="en-GB" dirty="0" smtClean="0"/>
              <a:t>”</a:t>
            </a:r>
            <a:r>
              <a:rPr lang="en-US" dirty="0" smtClean="0"/>
              <a:t> </a:t>
            </a:r>
          </a:p>
          <a:p>
            <a:pPr algn="just">
              <a:buNone/>
            </a:pPr>
            <a:endParaRPr lang="fr-FR" dirty="0" smtClean="0"/>
          </a:p>
          <a:p>
            <a:pPr marL="0" indent="0" algn="just">
              <a:buNone/>
            </a:pPr>
            <a:r>
              <a:rPr lang="fr-FR" dirty="0" smtClean="0"/>
              <a:t>§ 914 </a:t>
            </a:r>
            <a:r>
              <a:rPr lang="fr-FR" dirty="0" err="1" smtClean="0"/>
              <a:t>Austrian</a:t>
            </a:r>
            <a:r>
              <a:rPr lang="fr-FR" dirty="0" smtClean="0"/>
              <a:t> Civil Code</a:t>
            </a:r>
            <a:r>
              <a:rPr lang="de-DE" dirty="0" smtClean="0"/>
              <a:t>: </a:t>
            </a:r>
            <a:r>
              <a:rPr lang="en-GB" dirty="0" smtClean="0"/>
              <a:t>“</a:t>
            </a:r>
            <a:r>
              <a:rPr lang="de-DE" i="1" dirty="0" smtClean="0"/>
              <a:t>Bei Auslegung von Verträgen ist nicht an dem buchstäblichen Sinne des Ausdrucks zu haften, sondern die Absicht der Parteien zu erforschen und der Vertrag so zu verstehen, wie es der Übung des redlichen Verkehrs entspricht</a:t>
            </a:r>
            <a:r>
              <a:rPr lang="de-DE" dirty="0" smtClean="0"/>
              <a:t>.</a:t>
            </a:r>
            <a:r>
              <a:rPr lang="en-GB" dirty="0" smtClean="0"/>
              <a:t>”</a:t>
            </a:r>
            <a:r>
              <a:rPr lang="en-US" dirty="0" smtClean="0"/>
              <a:t> </a:t>
            </a:r>
          </a:p>
          <a:p>
            <a:pPr>
              <a:buNone/>
            </a:pPr>
            <a:endParaRPr lang="en-US" dirty="0"/>
          </a:p>
        </p:txBody>
      </p:sp>
      <p:pic>
        <p:nvPicPr>
          <p:cNvPr id="5" name="Picture 4"/>
          <p:cNvPicPr>
            <a:picLocks noChangeAspect="1"/>
          </p:cNvPicPr>
          <p:nvPr/>
        </p:nvPicPr>
        <p:blipFill>
          <a:blip r:embed="rId2"/>
          <a:stretch>
            <a:fillRect/>
          </a:stretch>
        </p:blipFill>
        <p:spPr>
          <a:xfrm>
            <a:off x="7658100" y="914400"/>
            <a:ext cx="838200" cy="91900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68660"/>
            <a:ext cx="7283152" cy="360040"/>
          </a:xfrm>
        </p:spPr>
        <p:txBody>
          <a:bodyPr/>
          <a:lstStyle/>
          <a:p>
            <a:r>
              <a:rPr lang="en-GB" sz="2400" dirty="0" err="1" smtClean="0"/>
              <a:t>Papinian</a:t>
            </a:r>
            <a:r>
              <a:rPr lang="en-GB" sz="2400" dirty="0" smtClean="0"/>
              <a:t>, Digest 50.16.219</a:t>
            </a:r>
            <a:endParaRPr lang="en-US" sz="2400" dirty="0"/>
          </a:p>
        </p:txBody>
      </p:sp>
      <p:sp>
        <p:nvSpPr>
          <p:cNvPr id="3" name="Text Placeholder 2"/>
          <p:cNvSpPr>
            <a:spLocks noGrp="1"/>
          </p:cNvSpPr>
          <p:nvPr>
            <p:ph type="body" sz="quarter" idx="10"/>
          </p:nvPr>
        </p:nvSpPr>
        <p:spPr>
          <a:xfrm>
            <a:off x="251520" y="1988841"/>
            <a:ext cx="8641655" cy="2448272"/>
          </a:xfrm>
        </p:spPr>
        <p:txBody>
          <a:bodyPr/>
          <a:lstStyle/>
          <a:p>
            <a:pPr>
              <a:buNone/>
            </a:pPr>
            <a:endParaRPr lang="en-GB" sz="2400" i="1" dirty="0" smtClean="0"/>
          </a:p>
          <a:p>
            <a:pPr>
              <a:buNone/>
            </a:pPr>
            <a:r>
              <a:rPr lang="en-GB" sz="2400" i="1" dirty="0" smtClean="0"/>
              <a:t>	</a:t>
            </a:r>
          </a:p>
          <a:p>
            <a:pPr marL="0" indent="0" algn="just">
              <a:buNone/>
            </a:pPr>
            <a:r>
              <a:rPr lang="en-GB" sz="2000" i="1" dirty="0" smtClean="0"/>
              <a:t>“In </a:t>
            </a:r>
            <a:r>
              <a:rPr lang="en-GB" sz="2000" i="1" dirty="0" err="1" smtClean="0"/>
              <a:t>conventionibus</a:t>
            </a:r>
            <a:r>
              <a:rPr lang="en-GB" sz="2000" i="1" dirty="0" smtClean="0"/>
              <a:t> </a:t>
            </a:r>
            <a:r>
              <a:rPr lang="en-GB" sz="2000" i="1" dirty="0" err="1" smtClean="0"/>
              <a:t>contrahentium</a:t>
            </a:r>
            <a:r>
              <a:rPr lang="en-GB" sz="2000" i="1" dirty="0" smtClean="0"/>
              <a:t> </a:t>
            </a:r>
            <a:r>
              <a:rPr lang="en-GB" sz="2000" i="1" dirty="0" err="1" smtClean="0"/>
              <a:t>voluntatem</a:t>
            </a:r>
            <a:r>
              <a:rPr lang="en-GB" sz="2000" i="1" dirty="0" smtClean="0"/>
              <a:t> </a:t>
            </a:r>
            <a:r>
              <a:rPr lang="en-GB" sz="2000" i="1" dirty="0" err="1" smtClean="0"/>
              <a:t>potius</a:t>
            </a:r>
            <a:r>
              <a:rPr lang="en-GB" sz="2000" i="1" dirty="0" smtClean="0"/>
              <a:t> quam </a:t>
            </a:r>
            <a:r>
              <a:rPr lang="en-GB" sz="2000" i="1" dirty="0" err="1" smtClean="0"/>
              <a:t>verba</a:t>
            </a:r>
            <a:r>
              <a:rPr lang="en-GB" sz="2000" i="1" dirty="0" smtClean="0"/>
              <a:t> </a:t>
            </a:r>
            <a:r>
              <a:rPr lang="en-GB" sz="2000" i="1" dirty="0" err="1" smtClean="0"/>
              <a:t>spectari</a:t>
            </a:r>
            <a:r>
              <a:rPr lang="en-GB" sz="2000" i="1" dirty="0" smtClean="0"/>
              <a:t> </a:t>
            </a:r>
            <a:r>
              <a:rPr lang="en-GB" sz="2000" i="1" dirty="0" err="1" smtClean="0"/>
              <a:t>placuit</a:t>
            </a:r>
            <a:r>
              <a:rPr lang="en-GB" sz="2000" i="1" dirty="0" smtClean="0"/>
              <a:t>.”</a:t>
            </a:r>
            <a:r>
              <a:rPr lang="en-US" sz="2000" dirty="0" smtClean="0"/>
              <a:t> </a:t>
            </a:r>
            <a:endParaRPr lang="en-US" sz="2000" dirty="0"/>
          </a:p>
        </p:txBody>
      </p:sp>
      <p:pic>
        <p:nvPicPr>
          <p:cNvPr id="5" name="Picture 4"/>
          <p:cNvPicPr>
            <a:picLocks noChangeAspect="1"/>
          </p:cNvPicPr>
          <p:nvPr/>
        </p:nvPicPr>
        <p:blipFill>
          <a:blip r:embed="rId2"/>
          <a:stretch>
            <a:fillRect/>
          </a:stretch>
        </p:blipFill>
        <p:spPr>
          <a:xfrm>
            <a:off x="7658100" y="914400"/>
            <a:ext cx="838200" cy="91900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81" y="404664"/>
            <a:ext cx="7283152" cy="360040"/>
          </a:xfrm>
        </p:spPr>
        <p:txBody>
          <a:bodyPr/>
          <a:lstStyle/>
          <a:p>
            <a:r>
              <a:rPr lang="en-GB" sz="2400" dirty="0" smtClean="0"/>
              <a:t>1188(2) FCC - 1366 ICC - 157 BGB - 914 ABGB</a:t>
            </a:r>
            <a:endParaRPr lang="en-US" sz="2400" dirty="0"/>
          </a:p>
        </p:txBody>
      </p:sp>
      <p:sp>
        <p:nvSpPr>
          <p:cNvPr id="3" name="Text Placeholder 2"/>
          <p:cNvSpPr>
            <a:spLocks noGrp="1"/>
          </p:cNvSpPr>
          <p:nvPr>
            <p:ph type="body" sz="quarter" idx="10"/>
          </p:nvPr>
        </p:nvSpPr>
        <p:spPr>
          <a:xfrm>
            <a:off x="251520" y="1833408"/>
            <a:ext cx="8641655" cy="4475911"/>
          </a:xfrm>
        </p:spPr>
        <p:txBody>
          <a:bodyPr/>
          <a:lstStyle/>
          <a:p>
            <a:pPr marL="0" indent="0" algn="just">
              <a:buNone/>
            </a:pPr>
            <a:r>
              <a:rPr lang="fr-FR" sz="1800" dirty="0" smtClean="0"/>
              <a:t>Art. 1188(2) French Civile Code: </a:t>
            </a:r>
            <a:r>
              <a:rPr lang="en-GB" sz="1800" dirty="0" smtClean="0"/>
              <a:t>“</a:t>
            </a:r>
            <a:r>
              <a:rPr lang="fr-FR" sz="1800" i="1" dirty="0" smtClean="0"/>
              <a:t>Lorsque cette intention ne peut être décelée, le contrat s’interprète selon le sens que lui donnerait une personne raisonnable placée dans la même situation</a:t>
            </a:r>
            <a:r>
              <a:rPr lang="fr-FR" sz="1800" dirty="0" smtClean="0"/>
              <a:t>.</a:t>
            </a:r>
            <a:r>
              <a:rPr lang="en-GB" sz="1800" dirty="0" smtClean="0"/>
              <a:t>”</a:t>
            </a:r>
            <a:r>
              <a:rPr lang="en-US" sz="1800" dirty="0" smtClean="0"/>
              <a:t> </a:t>
            </a:r>
            <a:endParaRPr lang="fr-FR" sz="1800" dirty="0" smtClean="0"/>
          </a:p>
          <a:p>
            <a:pPr algn="just"/>
            <a:endParaRPr lang="en-US" sz="1800" dirty="0" smtClean="0"/>
          </a:p>
          <a:p>
            <a:pPr marL="0" indent="0" algn="just">
              <a:buNone/>
            </a:pPr>
            <a:r>
              <a:rPr lang="fr-FR" sz="1800" dirty="0" smtClean="0"/>
              <a:t>Art. 1366 </a:t>
            </a:r>
            <a:r>
              <a:rPr lang="fr-FR" sz="1800" dirty="0" err="1" smtClean="0"/>
              <a:t>Italian</a:t>
            </a:r>
            <a:r>
              <a:rPr lang="fr-FR" sz="1800" dirty="0" smtClean="0"/>
              <a:t> Civil Code: </a:t>
            </a:r>
            <a:r>
              <a:rPr lang="en-GB" sz="1800" dirty="0" smtClean="0"/>
              <a:t>“</a:t>
            </a:r>
            <a:r>
              <a:rPr lang="it-IT" sz="1800" i="1" dirty="0" smtClean="0"/>
              <a:t>Il contratto deve essere interpretato secondo buona fede</a:t>
            </a:r>
            <a:r>
              <a:rPr lang="fr-FR" sz="1800" dirty="0" smtClean="0"/>
              <a:t>.</a:t>
            </a:r>
            <a:r>
              <a:rPr lang="en-GB" sz="1800" dirty="0" smtClean="0"/>
              <a:t>”</a:t>
            </a:r>
            <a:r>
              <a:rPr lang="en-US" sz="1800" dirty="0" smtClean="0"/>
              <a:t> </a:t>
            </a:r>
            <a:endParaRPr lang="fr-FR" sz="1800" dirty="0" smtClean="0"/>
          </a:p>
          <a:p>
            <a:pPr algn="just">
              <a:buNone/>
            </a:pPr>
            <a:endParaRPr lang="en-US" sz="1800" dirty="0" smtClean="0"/>
          </a:p>
          <a:p>
            <a:pPr marL="0" indent="0" algn="just">
              <a:buNone/>
            </a:pPr>
            <a:r>
              <a:rPr lang="de-DE" sz="1800" dirty="0" smtClean="0"/>
              <a:t>§ 157 German </a:t>
            </a:r>
            <a:r>
              <a:rPr lang="de-DE" sz="1800" dirty="0" err="1" smtClean="0"/>
              <a:t>Civil</a:t>
            </a:r>
            <a:r>
              <a:rPr lang="de-DE" sz="1800" dirty="0" smtClean="0"/>
              <a:t> Code (Auslegung von Verträgen): </a:t>
            </a:r>
            <a:r>
              <a:rPr lang="en-GB" sz="1800" dirty="0" smtClean="0"/>
              <a:t>“</a:t>
            </a:r>
            <a:r>
              <a:rPr lang="de-DE" sz="1800" i="1" dirty="0" smtClean="0"/>
              <a:t>Verträge sind so auszulegen, wie Treu und Glauben mit Rücksicht auf die Verkehrssitte es erfordern</a:t>
            </a:r>
            <a:r>
              <a:rPr lang="de-DE" sz="1800" dirty="0" smtClean="0"/>
              <a:t>.</a:t>
            </a:r>
            <a:r>
              <a:rPr lang="en-GB" sz="1800" dirty="0" smtClean="0"/>
              <a:t>”</a:t>
            </a:r>
            <a:r>
              <a:rPr lang="en-US" sz="1800" dirty="0" smtClean="0"/>
              <a:t> </a:t>
            </a:r>
            <a:endParaRPr lang="de-DE" sz="1800" dirty="0" smtClean="0"/>
          </a:p>
          <a:p>
            <a:pPr algn="just"/>
            <a:endParaRPr lang="en-US" sz="1800" dirty="0" smtClean="0"/>
          </a:p>
          <a:p>
            <a:pPr marL="0" indent="0" algn="just">
              <a:buNone/>
            </a:pPr>
            <a:r>
              <a:rPr lang="fr-FR" sz="1800" dirty="0" smtClean="0"/>
              <a:t>§ 914 </a:t>
            </a:r>
            <a:r>
              <a:rPr lang="fr-FR" sz="1800" dirty="0" err="1" smtClean="0"/>
              <a:t>Austrian</a:t>
            </a:r>
            <a:r>
              <a:rPr lang="fr-FR" sz="1800" dirty="0" smtClean="0"/>
              <a:t> Civil Code</a:t>
            </a:r>
            <a:r>
              <a:rPr lang="de-DE" sz="1800" dirty="0" smtClean="0"/>
              <a:t>: </a:t>
            </a:r>
            <a:r>
              <a:rPr lang="en-GB" sz="1800" dirty="0" smtClean="0"/>
              <a:t>“</a:t>
            </a:r>
            <a:r>
              <a:rPr lang="de-DE" sz="1800" i="1" dirty="0" smtClean="0"/>
              <a:t>Bei Auslegung von Verträgen ist nicht an dem buchstäblichen Sinne des Ausdrucks zu haften, sondern die Absicht der Parteien zu erforschen und der Vertrag so zu verstehen, wie es der Übung des redlichen Verkehrs entspricht</a:t>
            </a:r>
            <a:r>
              <a:rPr lang="de-DE" sz="1800" dirty="0" smtClean="0"/>
              <a:t>.</a:t>
            </a:r>
            <a:r>
              <a:rPr lang="en-GB" sz="1800" dirty="0" smtClean="0"/>
              <a:t>”</a:t>
            </a:r>
            <a:r>
              <a:rPr lang="en-US" sz="1800" dirty="0" smtClean="0"/>
              <a:t> </a:t>
            </a:r>
          </a:p>
          <a:p>
            <a:pPr algn="just">
              <a:buNone/>
            </a:pPr>
            <a:endParaRPr lang="en-US" dirty="0"/>
          </a:p>
        </p:txBody>
      </p:sp>
      <p:pic>
        <p:nvPicPr>
          <p:cNvPr id="5" name="Picture 4"/>
          <p:cNvPicPr>
            <a:picLocks noChangeAspect="1"/>
          </p:cNvPicPr>
          <p:nvPr/>
        </p:nvPicPr>
        <p:blipFill>
          <a:blip r:embed="rId2"/>
          <a:stretch>
            <a:fillRect/>
          </a:stretch>
        </p:blipFill>
        <p:spPr>
          <a:xfrm>
            <a:off x="7658100" y="914400"/>
            <a:ext cx="838200" cy="91900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68660"/>
            <a:ext cx="7283152" cy="360040"/>
          </a:xfrm>
        </p:spPr>
        <p:txBody>
          <a:bodyPr/>
          <a:lstStyle/>
          <a:p>
            <a:r>
              <a:rPr lang="en-GB" sz="2400" dirty="0" smtClean="0"/>
              <a:t>8 CISG</a:t>
            </a:r>
            <a:r>
              <a:rPr lang="en-US" sz="2400" dirty="0" smtClean="0"/>
              <a:t> </a:t>
            </a:r>
            <a:endParaRPr lang="en-US" sz="2400" dirty="0"/>
          </a:p>
        </p:txBody>
      </p:sp>
      <p:sp>
        <p:nvSpPr>
          <p:cNvPr id="3" name="Text Placeholder 2"/>
          <p:cNvSpPr>
            <a:spLocks noGrp="1"/>
          </p:cNvSpPr>
          <p:nvPr>
            <p:ph type="body" sz="quarter" idx="10"/>
          </p:nvPr>
        </p:nvSpPr>
        <p:spPr>
          <a:xfrm>
            <a:off x="245397" y="1340768"/>
            <a:ext cx="8641655" cy="5183187"/>
          </a:xfrm>
        </p:spPr>
        <p:txBody>
          <a:bodyPr/>
          <a:lstStyle/>
          <a:p>
            <a:pPr>
              <a:buNone/>
            </a:pPr>
            <a:r>
              <a:rPr lang="en-US" dirty="0" smtClean="0"/>
              <a:t>	</a:t>
            </a:r>
          </a:p>
          <a:p>
            <a:pPr algn="just">
              <a:buNone/>
            </a:pPr>
            <a:r>
              <a:rPr lang="en-US" sz="1800" i="1" dirty="0" smtClean="0"/>
              <a:t>	</a:t>
            </a:r>
          </a:p>
          <a:p>
            <a:pPr marL="0" indent="0" algn="just">
              <a:buNone/>
            </a:pPr>
            <a:r>
              <a:rPr lang="en-US" sz="1800" i="1" dirty="0" smtClean="0"/>
              <a:t>“(1) For the purposes of this Convention statements made by and other conduct of a party are to be interpreted according to his intent where the other party knew or could not have been unaware what that intent was.</a:t>
            </a:r>
          </a:p>
          <a:p>
            <a:pPr algn="just">
              <a:buNone/>
            </a:pPr>
            <a:endParaRPr lang="en-US" sz="1800" i="1" dirty="0" smtClean="0"/>
          </a:p>
          <a:p>
            <a:pPr marL="0" indent="0" algn="just">
              <a:buNone/>
            </a:pPr>
            <a:r>
              <a:rPr lang="en-US" sz="1800" i="1" dirty="0" smtClean="0"/>
              <a:t>(2) If the preceding paragraph is not applicable, statements made by and other conduct of a party are to be interpreted according to the understanding that a reasonable person of the same kind as the other party would have had in the same circumstances.</a:t>
            </a:r>
          </a:p>
          <a:p>
            <a:pPr algn="just">
              <a:buNone/>
            </a:pPr>
            <a:endParaRPr lang="en-US" sz="1800" i="1" dirty="0" smtClean="0"/>
          </a:p>
          <a:p>
            <a:pPr marL="0" indent="0" algn="just">
              <a:buNone/>
            </a:pPr>
            <a:r>
              <a:rPr lang="en-US" sz="1800" i="1" dirty="0" smtClean="0"/>
              <a:t>(3) In determining the intent of a party or the understanding a reasonable person would have had, due consideration is to be given to all relevant circumstances of the case including the negotiations, any practices which the parties have established between themselves, usages and any subsequent conduct of the parties.”</a:t>
            </a:r>
          </a:p>
          <a:p>
            <a:pPr>
              <a:buNone/>
            </a:pPr>
            <a:endParaRPr lang="en-US" dirty="0"/>
          </a:p>
        </p:txBody>
      </p:sp>
      <p:pic>
        <p:nvPicPr>
          <p:cNvPr id="5" name="Picture 4"/>
          <p:cNvPicPr>
            <a:picLocks noChangeAspect="1"/>
          </p:cNvPicPr>
          <p:nvPr/>
        </p:nvPicPr>
        <p:blipFill>
          <a:blip r:embed="rId2"/>
          <a:stretch>
            <a:fillRect/>
          </a:stretch>
        </p:blipFill>
        <p:spPr>
          <a:xfrm>
            <a:off x="7658100" y="914400"/>
            <a:ext cx="838200" cy="91900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68660"/>
            <a:ext cx="7283152" cy="360040"/>
          </a:xfrm>
        </p:spPr>
        <p:txBody>
          <a:bodyPr/>
          <a:lstStyle/>
          <a:p>
            <a:r>
              <a:rPr lang="en-GB" sz="2400" dirty="0" smtClean="0"/>
              <a:t>5:101 PECL</a:t>
            </a:r>
            <a:endParaRPr lang="en-US" sz="2400" dirty="0"/>
          </a:p>
        </p:txBody>
      </p:sp>
      <p:sp>
        <p:nvSpPr>
          <p:cNvPr id="3" name="Text Placeholder 2"/>
          <p:cNvSpPr>
            <a:spLocks noGrp="1"/>
          </p:cNvSpPr>
          <p:nvPr>
            <p:ph type="body" sz="quarter" idx="10"/>
          </p:nvPr>
        </p:nvSpPr>
        <p:spPr/>
        <p:txBody>
          <a:bodyPr/>
          <a:lstStyle/>
          <a:p>
            <a:pPr>
              <a:buNone/>
            </a:pPr>
            <a:endParaRPr lang="en-US" dirty="0" smtClean="0"/>
          </a:p>
          <a:p>
            <a:pPr>
              <a:buNone/>
            </a:pPr>
            <a:endParaRPr lang="en-US" dirty="0" smtClean="0"/>
          </a:p>
          <a:p>
            <a:pPr marL="0" indent="0" algn="just">
              <a:buNone/>
            </a:pPr>
            <a:r>
              <a:rPr lang="en-US" sz="2000" i="1" dirty="0" smtClean="0"/>
              <a:t>“(1) A contract is to be interpreted according to the common intention of the parties even if this differs from the literal meaning of the words.</a:t>
            </a:r>
          </a:p>
          <a:p>
            <a:pPr algn="just">
              <a:buNone/>
            </a:pPr>
            <a:r>
              <a:rPr lang="en-US" sz="2000" i="1" dirty="0" smtClean="0"/>
              <a:t> </a:t>
            </a:r>
          </a:p>
          <a:p>
            <a:pPr marL="0" indent="0" algn="just">
              <a:buNone/>
            </a:pPr>
            <a:r>
              <a:rPr lang="en-US" sz="2000" i="1" dirty="0" smtClean="0"/>
              <a:t>(2) If it is established that one party intended the contract to have a particular meaning, and at the time of the conclusion of the contract the other party could not have been unaware of the first party's intention, the contract is to be interpreted in the way intended by the first party. </a:t>
            </a:r>
          </a:p>
          <a:p>
            <a:pPr algn="just">
              <a:buNone/>
            </a:pPr>
            <a:endParaRPr lang="en-US" sz="2000" i="1" dirty="0" smtClean="0"/>
          </a:p>
          <a:p>
            <a:pPr marL="0" indent="0" algn="just">
              <a:buNone/>
            </a:pPr>
            <a:r>
              <a:rPr lang="en-US" sz="2000" i="1" dirty="0" smtClean="0"/>
              <a:t>(3) If an intention cannot be established according to (1) or (2), the contract is to be interpreted according to the meaning that reasonable persons of the same kind as the parties would give to it in the same circumstances.” </a:t>
            </a:r>
          </a:p>
          <a:p>
            <a:pPr>
              <a:buNone/>
            </a:pPr>
            <a:endParaRPr lang="en-US" dirty="0"/>
          </a:p>
        </p:txBody>
      </p:sp>
      <p:pic>
        <p:nvPicPr>
          <p:cNvPr id="5" name="Picture 4"/>
          <p:cNvPicPr>
            <a:picLocks noChangeAspect="1"/>
          </p:cNvPicPr>
          <p:nvPr/>
        </p:nvPicPr>
        <p:blipFill>
          <a:blip r:embed="rId2"/>
          <a:stretch>
            <a:fillRect/>
          </a:stretch>
        </p:blipFill>
        <p:spPr>
          <a:xfrm>
            <a:off x="7658100" y="914400"/>
            <a:ext cx="838200" cy="91900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68660"/>
            <a:ext cx="7283152" cy="360040"/>
          </a:xfrm>
        </p:spPr>
        <p:txBody>
          <a:bodyPr/>
          <a:lstStyle/>
          <a:p>
            <a:r>
              <a:rPr lang="en-GB" sz="2400" dirty="0" smtClean="0"/>
              <a:t>II.-8.101 DCFR </a:t>
            </a:r>
            <a:endParaRPr lang="en-US" sz="2400" dirty="0"/>
          </a:p>
        </p:txBody>
      </p:sp>
      <p:sp>
        <p:nvSpPr>
          <p:cNvPr id="3" name="Text Placeholder 2"/>
          <p:cNvSpPr>
            <a:spLocks noGrp="1"/>
          </p:cNvSpPr>
          <p:nvPr>
            <p:ph type="body" sz="quarter" idx="10"/>
          </p:nvPr>
        </p:nvSpPr>
        <p:spPr/>
        <p:txBody>
          <a:bodyPr/>
          <a:lstStyle/>
          <a:p>
            <a:pPr>
              <a:buNone/>
            </a:pPr>
            <a:endParaRPr lang="en-US" dirty="0" smtClean="0"/>
          </a:p>
          <a:p>
            <a:pPr>
              <a:buNone/>
            </a:pPr>
            <a:endParaRPr lang="en-US" dirty="0" smtClean="0"/>
          </a:p>
          <a:p>
            <a:pPr marL="0" indent="0" algn="just">
              <a:buNone/>
            </a:pPr>
            <a:r>
              <a:rPr lang="en-US" sz="1800" i="1" dirty="0" smtClean="0"/>
              <a:t>“(1) A contract is to be interpreted according to the common intention of the parties even if this differs from the literal meaning of the words. </a:t>
            </a:r>
          </a:p>
          <a:p>
            <a:pPr marL="0" indent="0" algn="just">
              <a:buNone/>
            </a:pPr>
            <a:r>
              <a:rPr lang="en-US" sz="1800" i="1" dirty="0" smtClean="0"/>
              <a:t>(2) If one party intended the contract, or a term or expression used in it, to have a particular meaning, and at the time of the conclusion of the contract the other party was aware, or could reasonably be expected to have been aware, of the first party’s intention, the contract is to be interpreted in the way intended by the first party. </a:t>
            </a:r>
          </a:p>
          <a:p>
            <a:pPr marL="0" indent="0" algn="just">
              <a:buNone/>
            </a:pPr>
            <a:r>
              <a:rPr lang="en-US" sz="1800" i="1" dirty="0" smtClean="0"/>
              <a:t>(3) The contract is, however, to be interpreted according to the meaning which a reasonable person would give to it: </a:t>
            </a:r>
          </a:p>
          <a:p>
            <a:pPr algn="just">
              <a:buAutoNum type="alphaLcParenBoth"/>
            </a:pPr>
            <a:r>
              <a:rPr lang="en-US" sz="1800" i="1" dirty="0" smtClean="0"/>
              <a:t>if an intention cannot be established under the preceding paragraphs; or </a:t>
            </a:r>
          </a:p>
          <a:p>
            <a:pPr marL="85725" indent="-85725" algn="just">
              <a:buAutoNum type="alphaLcParenBoth"/>
            </a:pPr>
            <a:r>
              <a:rPr lang="en-US" sz="1800" i="1" dirty="0" smtClean="0"/>
              <a:t>if the question arises with a person, not being a party to the contract or a person who by law has no better rights than such a party, who has reasonably and in good faith relied on the contract’s apparent meaning.” </a:t>
            </a:r>
          </a:p>
          <a:p>
            <a:pPr>
              <a:buNone/>
            </a:pPr>
            <a:endParaRPr lang="en-US" dirty="0"/>
          </a:p>
        </p:txBody>
      </p:sp>
      <p:pic>
        <p:nvPicPr>
          <p:cNvPr id="5" name="Picture 4"/>
          <p:cNvPicPr>
            <a:picLocks noChangeAspect="1"/>
          </p:cNvPicPr>
          <p:nvPr/>
        </p:nvPicPr>
        <p:blipFill>
          <a:blip r:embed="rId2"/>
          <a:stretch>
            <a:fillRect/>
          </a:stretch>
        </p:blipFill>
        <p:spPr>
          <a:xfrm>
            <a:off x="7658100" y="914400"/>
            <a:ext cx="838200" cy="91900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68660"/>
            <a:ext cx="7283152" cy="360040"/>
          </a:xfrm>
        </p:spPr>
        <p:txBody>
          <a:bodyPr/>
          <a:lstStyle/>
          <a:p>
            <a:r>
              <a:rPr lang="en-US" sz="2400" dirty="0" smtClean="0"/>
              <a:t>Bernese Commentary</a:t>
            </a:r>
            <a:endParaRPr lang="en-US" sz="2400" dirty="0"/>
          </a:p>
        </p:txBody>
      </p:sp>
      <p:pic>
        <p:nvPicPr>
          <p:cNvPr id="6" name="Picture 5"/>
          <p:cNvPicPr>
            <a:picLocks noChangeAspect="1"/>
          </p:cNvPicPr>
          <p:nvPr/>
        </p:nvPicPr>
        <p:blipFill>
          <a:blip r:embed="rId2"/>
          <a:stretch>
            <a:fillRect/>
          </a:stretch>
        </p:blipFill>
        <p:spPr>
          <a:xfrm>
            <a:off x="7658100" y="914400"/>
            <a:ext cx="838200" cy="919009"/>
          </a:xfrm>
          <a:prstGeom prst="rect">
            <a:avLst/>
          </a:prstGeom>
        </p:spPr>
      </p:pic>
      <p:sp>
        <p:nvSpPr>
          <p:cNvPr id="7" name="Rectangle 6"/>
          <p:cNvSpPr/>
          <p:nvPr/>
        </p:nvSpPr>
        <p:spPr>
          <a:xfrm>
            <a:off x="4479667" y="3244334"/>
            <a:ext cx="184666" cy="369332"/>
          </a:xfrm>
          <a:prstGeom prst="rect">
            <a:avLst/>
          </a:prstGeom>
        </p:spPr>
        <p:txBody>
          <a:bodyPr wrap="none">
            <a:spAutoFit/>
          </a:bodyPr>
          <a:lstStyle/>
          <a:p>
            <a:r>
              <a:rPr lang="fr-FR" dirty="0"/>
              <a:t> </a:t>
            </a:r>
          </a:p>
        </p:txBody>
      </p:sp>
      <p:sp>
        <p:nvSpPr>
          <p:cNvPr id="8" name="Rectangle 7"/>
          <p:cNvSpPr/>
          <p:nvPr/>
        </p:nvSpPr>
        <p:spPr>
          <a:xfrm>
            <a:off x="3275856" y="1700808"/>
            <a:ext cx="4896544" cy="646331"/>
          </a:xfrm>
          <a:prstGeom prst="rect">
            <a:avLst/>
          </a:prstGeom>
        </p:spPr>
        <p:txBody>
          <a:bodyPr wrap="square">
            <a:spAutoFit/>
          </a:bodyPr>
          <a:lstStyle/>
          <a:p>
            <a:endParaRPr lang="fr-FR" dirty="0"/>
          </a:p>
          <a:p>
            <a:endParaRPr lang="fr-FR" dirty="0"/>
          </a:p>
        </p:txBody>
      </p:sp>
      <p:pic>
        <p:nvPicPr>
          <p:cNvPr id="11" name="Image 10" descr="Titelseite_BK_Mueller%2c%20Art_1-18_O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7213" y="975509"/>
            <a:ext cx="3804907" cy="5400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68660"/>
            <a:ext cx="7283152" cy="360040"/>
          </a:xfrm>
        </p:spPr>
        <p:txBody>
          <a:bodyPr/>
          <a:lstStyle/>
          <a:p>
            <a:r>
              <a:rPr lang="en-US" sz="2400" dirty="0" smtClean="0"/>
              <a:t>4.1 PICC</a:t>
            </a:r>
            <a:endParaRPr lang="en-US" sz="2400" dirty="0"/>
          </a:p>
        </p:txBody>
      </p:sp>
      <p:sp>
        <p:nvSpPr>
          <p:cNvPr id="3" name="Text Placeholder 2"/>
          <p:cNvSpPr>
            <a:spLocks noGrp="1"/>
          </p:cNvSpPr>
          <p:nvPr>
            <p:ph type="body" sz="quarter" idx="10"/>
          </p:nvPr>
        </p:nvSpPr>
        <p:spPr>
          <a:xfrm>
            <a:off x="251520" y="1833409"/>
            <a:ext cx="8641655" cy="3395791"/>
          </a:xfrm>
        </p:spPr>
        <p:txBody>
          <a:bodyPr/>
          <a:lstStyle/>
          <a:p>
            <a:pPr>
              <a:buNone/>
            </a:pPr>
            <a:endParaRPr lang="en-US" dirty="0" smtClean="0"/>
          </a:p>
          <a:p>
            <a:pPr>
              <a:buNone/>
            </a:pPr>
            <a:endParaRPr lang="en-US" dirty="0" smtClean="0"/>
          </a:p>
          <a:p>
            <a:pPr>
              <a:buNone/>
            </a:pPr>
            <a:endParaRPr lang="en-US" dirty="0" smtClean="0"/>
          </a:p>
          <a:p>
            <a:pPr marL="85725" indent="-85725" algn="just">
              <a:buNone/>
            </a:pPr>
            <a:r>
              <a:rPr lang="en-US" sz="2000" i="1" dirty="0" smtClean="0"/>
              <a:t>“(1) A contract shall be interpreted according to the common intention of the parties.</a:t>
            </a:r>
          </a:p>
          <a:p>
            <a:pPr marL="85725" indent="-85725" algn="just">
              <a:buNone/>
            </a:pPr>
            <a:endParaRPr lang="en-US" sz="2000" i="1" dirty="0" smtClean="0"/>
          </a:p>
          <a:p>
            <a:pPr marL="0" indent="0" algn="just">
              <a:buNone/>
            </a:pPr>
            <a:r>
              <a:rPr lang="en-US" sz="2000" i="1" dirty="0" smtClean="0"/>
              <a:t>(2) If such an intention cannot be established, the contract shall be interpreted according to the meaning that reasonable persons of the same kind as the parties would give to it in the same circumstances.”</a:t>
            </a:r>
          </a:p>
          <a:p>
            <a:pPr>
              <a:buNone/>
            </a:pPr>
            <a:endParaRPr lang="en-US" dirty="0"/>
          </a:p>
        </p:txBody>
      </p:sp>
      <p:pic>
        <p:nvPicPr>
          <p:cNvPr id="5" name="Picture 4"/>
          <p:cNvPicPr>
            <a:picLocks noChangeAspect="1"/>
          </p:cNvPicPr>
          <p:nvPr/>
        </p:nvPicPr>
        <p:blipFill>
          <a:blip r:embed="rId2"/>
          <a:stretch>
            <a:fillRect/>
          </a:stretch>
        </p:blipFill>
        <p:spPr>
          <a:xfrm>
            <a:off x="7658100" y="914400"/>
            <a:ext cx="838200" cy="91900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68660"/>
            <a:ext cx="7283152" cy="360040"/>
          </a:xfrm>
        </p:spPr>
        <p:txBody>
          <a:bodyPr/>
          <a:lstStyle/>
          <a:p>
            <a:r>
              <a:rPr lang="en-GB" sz="2400" dirty="0" smtClean="0"/>
              <a:t>58 CESL</a:t>
            </a:r>
            <a:r>
              <a:rPr lang="en-US" sz="2400" dirty="0" smtClean="0"/>
              <a:t> </a:t>
            </a:r>
            <a:endParaRPr lang="en-US" sz="2400" dirty="0"/>
          </a:p>
        </p:txBody>
      </p:sp>
      <p:sp>
        <p:nvSpPr>
          <p:cNvPr id="3" name="Text Placeholder 2"/>
          <p:cNvSpPr>
            <a:spLocks noGrp="1"/>
          </p:cNvSpPr>
          <p:nvPr>
            <p:ph type="body" sz="quarter" idx="10"/>
          </p:nvPr>
        </p:nvSpPr>
        <p:spPr>
          <a:xfrm>
            <a:off x="303297" y="1268760"/>
            <a:ext cx="8641655" cy="5183187"/>
          </a:xfrm>
        </p:spPr>
        <p:txBody>
          <a:bodyPr/>
          <a:lstStyle/>
          <a:p>
            <a:pPr>
              <a:buNone/>
            </a:pPr>
            <a:endParaRPr lang="en-US" dirty="0" smtClean="0"/>
          </a:p>
          <a:p>
            <a:pPr>
              <a:buNone/>
            </a:pPr>
            <a:endParaRPr lang="en-US" dirty="0" smtClean="0"/>
          </a:p>
          <a:p>
            <a:pPr marL="85725" indent="-85725" algn="just">
              <a:buNone/>
            </a:pPr>
            <a:r>
              <a:rPr lang="en-US" sz="2000" i="1" dirty="0" smtClean="0"/>
              <a:t>“(1) A contract is to be interpreted according to the common intention of the parties even if this differs from the normal meaning of the expressions used in it.</a:t>
            </a:r>
          </a:p>
          <a:p>
            <a:pPr marL="85725" indent="-85725" algn="just">
              <a:buNone/>
            </a:pPr>
            <a:endParaRPr lang="en-US" sz="2000" i="1" dirty="0" smtClean="0"/>
          </a:p>
          <a:p>
            <a:pPr marL="0" indent="0" algn="just">
              <a:buNone/>
            </a:pPr>
            <a:r>
              <a:rPr lang="en-US" sz="2000" i="1" dirty="0" smtClean="0"/>
              <a:t>(2) Where one party intended an expression used in the contract to have a particular meaning, and at the time of the conclusion of the contract the other party was aware, or could be expected to have been aware, of that intention, the expression is to be interpreted in the way intended by the first party.</a:t>
            </a:r>
          </a:p>
          <a:p>
            <a:pPr marL="0" indent="0" algn="just">
              <a:buNone/>
            </a:pPr>
            <a:endParaRPr lang="en-US" sz="2000" i="1" dirty="0" smtClean="0"/>
          </a:p>
          <a:p>
            <a:pPr marL="0" indent="0" algn="just">
              <a:buNone/>
            </a:pPr>
            <a:r>
              <a:rPr lang="en-US" sz="2000" i="1" dirty="0" smtClean="0"/>
              <a:t>(3) Unless otherwise provided in paragraphs 1 and 2, the contract is to be interpreted according to the meaning which a reasonable person would give to it.</a:t>
            </a:r>
            <a:r>
              <a:rPr lang="en-GB" sz="2000" i="1" dirty="0" smtClean="0"/>
              <a:t>”</a:t>
            </a:r>
            <a:r>
              <a:rPr lang="en-US" sz="2000" i="1" dirty="0" smtClean="0"/>
              <a:t> </a:t>
            </a:r>
          </a:p>
          <a:p>
            <a:endParaRPr lang="en-US" dirty="0"/>
          </a:p>
        </p:txBody>
      </p:sp>
      <p:pic>
        <p:nvPicPr>
          <p:cNvPr id="5" name="Picture 4"/>
          <p:cNvPicPr>
            <a:picLocks noChangeAspect="1"/>
          </p:cNvPicPr>
          <p:nvPr/>
        </p:nvPicPr>
        <p:blipFill>
          <a:blip r:embed="rId2"/>
          <a:stretch>
            <a:fillRect/>
          </a:stretch>
        </p:blipFill>
        <p:spPr>
          <a:xfrm>
            <a:off x="7658100" y="914400"/>
            <a:ext cx="838200" cy="91900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a:buNone/>
            </a:pPr>
            <a:endParaRPr lang="en-US" sz="2400" cap="small" dirty="0" smtClean="0">
              <a:ln>
                <a:solidFill>
                  <a:srgbClr val="4F81BD"/>
                </a:solidFill>
              </a:ln>
            </a:endParaRPr>
          </a:p>
          <a:p>
            <a:pPr>
              <a:buNone/>
            </a:pPr>
            <a:endParaRPr lang="en-US" sz="2400" cap="small" dirty="0" smtClean="0">
              <a:ln>
                <a:solidFill>
                  <a:srgbClr val="4F81BD"/>
                </a:solidFill>
              </a:ln>
            </a:endParaRPr>
          </a:p>
          <a:p>
            <a:pPr>
              <a:buNone/>
            </a:pPr>
            <a:endParaRPr lang="en-US" sz="2400" cap="small" dirty="0" smtClean="0">
              <a:ln>
                <a:solidFill>
                  <a:srgbClr val="4F81BD"/>
                </a:solidFill>
              </a:ln>
            </a:endParaRPr>
          </a:p>
          <a:p>
            <a:pPr>
              <a:buNone/>
            </a:pPr>
            <a:endParaRPr lang="en-US" sz="2400" cap="small" dirty="0" smtClean="0">
              <a:ln>
                <a:solidFill>
                  <a:srgbClr val="4F81BD"/>
                </a:solidFill>
              </a:ln>
            </a:endParaRPr>
          </a:p>
          <a:p>
            <a:pPr>
              <a:buNone/>
            </a:pPr>
            <a:r>
              <a:rPr lang="en-US" sz="3600" cap="small" dirty="0" smtClean="0">
                <a:ln>
                  <a:solidFill>
                    <a:srgbClr val="4F81BD"/>
                  </a:solidFill>
                </a:ln>
              </a:rPr>
              <a:t>	Pre-Contractual Negotiation Evidence Bar</a:t>
            </a:r>
            <a:endParaRPr lang="en-US" sz="3600" cap="small" dirty="0">
              <a:ln>
                <a:solidFill>
                  <a:srgbClr val="4F81BD"/>
                </a:solidFill>
              </a:ln>
            </a:endParaRPr>
          </a:p>
        </p:txBody>
      </p:sp>
      <p:pic>
        <p:nvPicPr>
          <p:cNvPr id="5" name="Picture 4"/>
          <p:cNvPicPr>
            <a:picLocks noChangeAspect="1"/>
          </p:cNvPicPr>
          <p:nvPr/>
        </p:nvPicPr>
        <p:blipFill>
          <a:blip r:embed="rId3"/>
          <a:stretch>
            <a:fillRect/>
          </a:stretch>
        </p:blipFill>
        <p:spPr>
          <a:xfrm>
            <a:off x="7658100" y="914400"/>
            <a:ext cx="838200" cy="91900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646" y="945518"/>
            <a:ext cx="7283152" cy="360040"/>
          </a:xfrm>
        </p:spPr>
        <p:txBody>
          <a:bodyPr/>
          <a:lstStyle/>
          <a:p>
            <a:r>
              <a:rPr lang="en-GB" sz="2200" i="1" dirty="0" err="1" smtClean="0"/>
              <a:t>Chartbrook</a:t>
            </a:r>
            <a:r>
              <a:rPr lang="en-GB" sz="2200" i="1" dirty="0" smtClean="0"/>
              <a:t> Ltd </a:t>
            </a:r>
            <a:r>
              <a:rPr lang="en-GB" sz="2200" i="1" cap="small" dirty="0" err="1" smtClean="0"/>
              <a:t>v</a:t>
            </a:r>
            <a:r>
              <a:rPr lang="en-GB" sz="2200" i="1" dirty="0" smtClean="0"/>
              <a:t> Persimmon Homes Ltd (2009) UKHL 38, 41</a:t>
            </a:r>
            <a:r>
              <a:rPr lang="en-US" sz="2200" dirty="0" smtClean="0"/>
              <a:t>  per Lord </a:t>
            </a:r>
            <a:r>
              <a:rPr lang="en-US" sz="2200" dirty="0" err="1" smtClean="0"/>
              <a:t>HoffmanN</a:t>
            </a:r>
            <a:endParaRPr lang="en-US" sz="2200" dirty="0"/>
          </a:p>
        </p:txBody>
      </p:sp>
      <p:sp>
        <p:nvSpPr>
          <p:cNvPr id="3" name="Text Placeholder 2"/>
          <p:cNvSpPr>
            <a:spLocks noGrp="1"/>
          </p:cNvSpPr>
          <p:nvPr>
            <p:ph type="body" sz="quarter" idx="10"/>
          </p:nvPr>
        </p:nvSpPr>
        <p:spPr/>
        <p:txBody>
          <a:bodyPr/>
          <a:lstStyle/>
          <a:p>
            <a:pPr>
              <a:buNone/>
            </a:pPr>
            <a:r>
              <a:rPr lang="en-GB" dirty="0" smtClean="0"/>
              <a:t>	</a:t>
            </a:r>
          </a:p>
          <a:p>
            <a:pPr>
              <a:buNone/>
            </a:pPr>
            <a:r>
              <a:rPr lang="en-GB" dirty="0" smtClean="0"/>
              <a:t>	</a:t>
            </a:r>
          </a:p>
          <a:p>
            <a:pPr>
              <a:buNone/>
            </a:pPr>
            <a:endParaRPr lang="en-GB" sz="2000" dirty="0" smtClean="0"/>
          </a:p>
          <a:p>
            <a:pPr marL="0" indent="0" algn="just">
              <a:buNone/>
            </a:pPr>
            <a:r>
              <a:rPr lang="en-GB" sz="2000" dirty="0" smtClean="0"/>
              <a:t>“</a:t>
            </a:r>
            <a:r>
              <a:rPr lang="en-GB" sz="2000" i="1" dirty="0" smtClean="0"/>
              <a:t>The rule may well mean </a:t>
            </a:r>
            <a:r>
              <a:rPr lang="en-GB" sz="2000" dirty="0" smtClean="0"/>
              <a:t>(…) </a:t>
            </a:r>
            <a:r>
              <a:rPr lang="en-GB" sz="2000" i="1" dirty="0" smtClean="0"/>
              <a:t>that parties are sometimes held bound by a contract in terms which, upon a full investigation of the course of negotiations, a reasonable observer would not have taken them to have intended. But a system which sometimes allows this to happen may be justified in the more general interest of economy and predictability in obtaining advice and adjudicating disputes. It is, after all, usually possible to avoid surprises by carefully reading the documents before signing them and there are the safety nets of rectification and </a:t>
            </a:r>
            <a:r>
              <a:rPr lang="en-GB" sz="2000" i="1" dirty="0" err="1" smtClean="0"/>
              <a:t>estoppel</a:t>
            </a:r>
            <a:r>
              <a:rPr lang="en-GB" sz="2000" i="1" dirty="0" smtClean="0"/>
              <a:t> by convention</a:t>
            </a:r>
            <a:r>
              <a:rPr lang="en-GB" sz="2000" dirty="0" smtClean="0"/>
              <a:t>”.</a:t>
            </a:r>
            <a:r>
              <a:rPr lang="en-US" sz="2000" dirty="0" smtClean="0"/>
              <a:t> </a:t>
            </a:r>
            <a:endParaRPr lang="en-US" sz="2000" dirty="0"/>
          </a:p>
        </p:txBody>
      </p:sp>
      <p:pic>
        <p:nvPicPr>
          <p:cNvPr id="5" name="Picture 4"/>
          <p:cNvPicPr>
            <a:picLocks noChangeAspect="1"/>
          </p:cNvPicPr>
          <p:nvPr/>
        </p:nvPicPr>
        <p:blipFill>
          <a:blip r:embed="rId2"/>
          <a:stretch>
            <a:fillRect/>
          </a:stretch>
        </p:blipFill>
        <p:spPr>
          <a:xfrm>
            <a:off x="7658100" y="914400"/>
            <a:ext cx="838200" cy="91900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974" y="923235"/>
            <a:ext cx="7283152" cy="360040"/>
          </a:xfrm>
        </p:spPr>
        <p:txBody>
          <a:bodyPr/>
          <a:lstStyle/>
          <a:p>
            <a:r>
              <a:rPr lang="en-GB" sz="2200" i="1" dirty="0" err="1" smtClean="0"/>
              <a:t>Chartbrook</a:t>
            </a:r>
            <a:r>
              <a:rPr lang="en-GB" sz="2200" i="1" dirty="0" smtClean="0"/>
              <a:t> Ltd </a:t>
            </a:r>
            <a:r>
              <a:rPr lang="en-GB" sz="2200" i="1" cap="small" dirty="0" err="1" smtClean="0"/>
              <a:t>v</a:t>
            </a:r>
            <a:r>
              <a:rPr lang="en-GB" sz="2200" i="1" cap="small" dirty="0" smtClean="0"/>
              <a:t> </a:t>
            </a:r>
            <a:r>
              <a:rPr lang="en-GB" sz="2200" i="1" dirty="0" smtClean="0"/>
              <a:t>Persimmon Homes Ltd (2009) UKHL 38, 41</a:t>
            </a:r>
            <a:r>
              <a:rPr lang="en-US" sz="2200" dirty="0" smtClean="0"/>
              <a:t> per Lord Hoffmann</a:t>
            </a:r>
            <a:endParaRPr lang="en-US" sz="2200" dirty="0"/>
          </a:p>
        </p:txBody>
      </p:sp>
      <p:sp>
        <p:nvSpPr>
          <p:cNvPr id="3" name="Text Placeholder 2"/>
          <p:cNvSpPr>
            <a:spLocks noGrp="1"/>
          </p:cNvSpPr>
          <p:nvPr>
            <p:ph type="body" sz="quarter" idx="10"/>
          </p:nvPr>
        </p:nvSpPr>
        <p:spPr>
          <a:xfrm>
            <a:off x="237187" y="2132856"/>
            <a:ext cx="8641655" cy="2160240"/>
          </a:xfrm>
        </p:spPr>
        <p:txBody>
          <a:bodyPr/>
          <a:lstStyle/>
          <a:p>
            <a:pPr marL="0" indent="0">
              <a:buNone/>
            </a:pPr>
            <a:r>
              <a:rPr lang="en-GB" sz="2000" dirty="0" smtClean="0"/>
              <a:t>“(t</a:t>
            </a:r>
            <a:r>
              <a:rPr lang="en-GB" sz="2000" i="1" dirty="0" smtClean="0"/>
              <a:t>)here are no particular pressing circumstances which call for a change. The House is simply being asked to make a fresh policy decision and, in effect, to legislate to provide for a different rule. The wisdom of the proposed change is, however, debatable. So, if there is to be a change, it should be on the basis of a fully informed debate in a forum where the competing policies can be properly investigated and evaluated</a:t>
            </a:r>
            <a:r>
              <a:rPr lang="en-GB" sz="2000" dirty="0" smtClean="0"/>
              <a:t>. ”</a:t>
            </a:r>
            <a:r>
              <a:rPr lang="en-US" sz="2000" dirty="0" smtClean="0"/>
              <a:t>  </a:t>
            </a:r>
            <a:endParaRPr lang="en-US" sz="2000" dirty="0"/>
          </a:p>
        </p:txBody>
      </p:sp>
      <p:pic>
        <p:nvPicPr>
          <p:cNvPr id="5" name="Picture 4"/>
          <p:cNvPicPr>
            <a:picLocks noChangeAspect="1"/>
          </p:cNvPicPr>
          <p:nvPr/>
        </p:nvPicPr>
        <p:blipFill>
          <a:blip r:embed="rId2"/>
          <a:stretch>
            <a:fillRect/>
          </a:stretch>
        </p:blipFill>
        <p:spPr>
          <a:xfrm>
            <a:off x="7658100" y="914400"/>
            <a:ext cx="838200" cy="91900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68660"/>
            <a:ext cx="7283152" cy="360040"/>
          </a:xfrm>
        </p:spPr>
        <p:txBody>
          <a:bodyPr/>
          <a:lstStyle/>
          <a:p>
            <a:r>
              <a:rPr lang="en-GB" sz="2400" dirty="0"/>
              <a:t>5</a:t>
            </a:r>
            <a:r>
              <a:rPr lang="en-GB" sz="2400" dirty="0" smtClean="0"/>
              <a:t> reasons</a:t>
            </a:r>
            <a:r>
              <a:rPr lang="en-US" sz="2400" dirty="0" smtClean="0"/>
              <a:t> </a:t>
            </a:r>
            <a:endParaRPr lang="en-US" sz="2400" dirty="0"/>
          </a:p>
        </p:txBody>
      </p:sp>
      <p:sp>
        <p:nvSpPr>
          <p:cNvPr id="3" name="Text Placeholder 2"/>
          <p:cNvSpPr>
            <a:spLocks noGrp="1"/>
          </p:cNvSpPr>
          <p:nvPr>
            <p:ph type="body" sz="quarter" idx="10"/>
          </p:nvPr>
        </p:nvSpPr>
        <p:spPr/>
        <p:txBody>
          <a:bodyPr/>
          <a:lstStyle/>
          <a:p>
            <a:pPr>
              <a:buAutoNum type="arabicParenBoth"/>
            </a:pPr>
            <a:endParaRPr lang="en-GB" dirty="0" smtClean="0"/>
          </a:p>
          <a:p>
            <a:pPr>
              <a:buAutoNum type="arabicParenBoth"/>
            </a:pPr>
            <a:endParaRPr lang="en-GB" dirty="0" smtClean="0"/>
          </a:p>
          <a:p>
            <a:pPr>
              <a:buAutoNum type="arabicParenBoth"/>
            </a:pPr>
            <a:r>
              <a:rPr lang="en-GB" sz="2000" dirty="0" smtClean="0"/>
              <a:t>Avoidance of uncertainty and unpredictability. </a:t>
            </a:r>
          </a:p>
          <a:p>
            <a:pPr>
              <a:buNone/>
            </a:pPr>
            <a:endParaRPr lang="en-GB" sz="2000" dirty="0" smtClean="0"/>
          </a:p>
          <a:p>
            <a:pPr>
              <a:buAutoNum type="arabicParenBoth"/>
            </a:pPr>
            <a:r>
              <a:rPr lang="en-GB" sz="2000" dirty="0" smtClean="0"/>
              <a:t>Interested third parties cannot be guaranteed access to such negotiation history.</a:t>
            </a:r>
          </a:p>
          <a:p>
            <a:pPr>
              <a:buNone/>
            </a:pPr>
            <a:endParaRPr lang="en-GB" sz="2000" dirty="0" smtClean="0"/>
          </a:p>
          <a:p>
            <a:pPr>
              <a:buAutoNum type="arabicParenBoth"/>
            </a:pPr>
            <a:r>
              <a:rPr lang="en-GB" sz="2000" dirty="0" smtClean="0"/>
              <a:t>Contract negotiations are notoriously shifting and so such evidence  would be unhelpful.</a:t>
            </a:r>
          </a:p>
          <a:p>
            <a:pPr>
              <a:buNone/>
            </a:pPr>
            <a:endParaRPr lang="en-GB" sz="2000" dirty="0" smtClean="0"/>
          </a:p>
          <a:p>
            <a:pPr>
              <a:buAutoNum type="arabicParenBoth"/>
            </a:pPr>
            <a:r>
              <a:rPr lang="en-GB" sz="2000" dirty="0" smtClean="0"/>
              <a:t>One-sided impressions might contaminate the inquiry.</a:t>
            </a:r>
          </a:p>
          <a:p>
            <a:pPr>
              <a:buNone/>
            </a:pPr>
            <a:endParaRPr lang="en-GB" sz="2000" dirty="0" smtClean="0"/>
          </a:p>
          <a:p>
            <a:pPr>
              <a:buAutoNum type="arabicParenBoth"/>
            </a:pPr>
            <a:r>
              <a:rPr lang="en-GB" sz="2000" dirty="0" smtClean="0"/>
              <a:t>Sophisticated and knowledgeable negotiators would be tempted to lay a paper trail of self-serving documents.</a:t>
            </a:r>
            <a:r>
              <a:rPr lang="en-US" sz="2000" dirty="0" smtClean="0"/>
              <a:t> </a:t>
            </a:r>
            <a:endParaRPr lang="en-US" sz="2000" dirty="0"/>
          </a:p>
        </p:txBody>
      </p:sp>
      <p:pic>
        <p:nvPicPr>
          <p:cNvPr id="5" name="Picture 4"/>
          <p:cNvPicPr>
            <a:picLocks noChangeAspect="1"/>
          </p:cNvPicPr>
          <p:nvPr/>
        </p:nvPicPr>
        <p:blipFill>
          <a:blip r:embed="rId2"/>
          <a:stretch>
            <a:fillRect/>
          </a:stretch>
        </p:blipFill>
        <p:spPr>
          <a:xfrm>
            <a:off x="7658100" y="914400"/>
            <a:ext cx="838200" cy="91900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68660"/>
            <a:ext cx="7283152" cy="360040"/>
          </a:xfrm>
        </p:spPr>
        <p:txBody>
          <a:bodyPr/>
          <a:lstStyle/>
          <a:p>
            <a:r>
              <a:rPr lang="en-GB" sz="2400" dirty="0" smtClean="0"/>
              <a:t>8(3) CISG</a:t>
            </a:r>
            <a:r>
              <a:rPr lang="en-GB" sz="2400" dirty="0"/>
              <a:t> </a:t>
            </a:r>
            <a:r>
              <a:rPr lang="en-GB" sz="2400" dirty="0" smtClean="0"/>
              <a:t>- 4.3(a) PICC</a:t>
            </a:r>
            <a:endParaRPr lang="en-US" sz="2400" dirty="0"/>
          </a:p>
        </p:txBody>
      </p:sp>
      <p:sp>
        <p:nvSpPr>
          <p:cNvPr id="3" name="Text Placeholder 2"/>
          <p:cNvSpPr>
            <a:spLocks noGrp="1"/>
          </p:cNvSpPr>
          <p:nvPr>
            <p:ph type="body" sz="quarter" idx="10"/>
          </p:nvPr>
        </p:nvSpPr>
        <p:spPr>
          <a:xfrm>
            <a:off x="251520" y="2348880"/>
            <a:ext cx="8641655" cy="3539807"/>
          </a:xfrm>
        </p:spPr>
        <p:txBody>
          <a:bodyPr/>
          <a:lstStyle/>
          <a:p>
            <a:pPr marL="0" indent="0">
              <a:buNone/>
            </a:pPr>
            <a:r>
              <a:rPr lang="fr-FR" sz="2000" dirty="0" smtClean="0"/>
              <a:t>Art. 8(3) CISG: </a:t>
            </a:r>
            <a:r>
              <a:rPr lang="en-US" sz="2000" dirty="0" smtClean="0"/>
              <a:t>“</a:t>
            </a:r>
            <a:r>
              <a:rPr lang="en-US" sz="2000" i="1" dirty="0" smtClean="0"/>
              <a:t>In determining the intent of a party or the understanding a reasonable person would have had, due consideration is to be given to all relevant circumstances of the case including the negotiations, any practices which the parties have established between themselves, usages and any subsequent conduct of the parties</a:t>
            </a:r>
            <a:r>
              <a:rPr lang="en-US" sz="2000" dirty="0" smtClean="0"/>
              <a:t>.</a:t>
            </a:r>
            <a:r>
              <a:rPr lang="en-GB" sz="2000" dirty="0" smtClean="0"/>
              <a:t>”</a:t>
            </a:r>
            <a:r>
              <a:rPr lang="en-US" sz="2000" dirty="0" smtClean="0"/>
              <a:t> </a:t>
            </a:r>
          </a:p>
          <a:p>
            <a:pPr algn="just">
              <a:buNone/>
            </a:pPr>
            <a:endParaRPr lang="en-US" sz="2000" dirty="0" smtClean="0"/>
          </a:p>
          <a:p>
            <a:pPr marL="0" indent="0" algn="just">
              <a:buNone/>
            </a:pPr>
            <a:r>
              <a:rPr lang="fr-FR" sz="2000" dirty="0" smtClean="0"/>
              <a:t>Art. 4.3(a) PICC: </a:t>
            </a:r>
            <a:r>
              <a:rPr lang="en-US" sz="2000" dirty="0" smtClean="0"/>
              <a:t>“</a:t>
            </a:r>
            <a:r>
              <a:rPr lang="en-GB" sz="2000" i="1" dirty="0" smtClean="0"/>
              <a:t>In applying Articles 4.1 and 4.2, regard shall be had to all circumstances, including (a) preliminary negotiations between the parties</a:t>
            </a:r>
            <a:r>
              <a:rPr lang="en-GB" sz="2000" dirty="0" smtClean="0"/>
              <a:t>.”</a:t>
            </a:r>
          </a:p>
          <a:p>
            <a:pPr>
              <a:buNone/>
            </a:pPr>
            <a:endParaRPr lang="en-US" dirty="0"/>
          </a:p>
        </p:txBody>
      </p:sp>
      <p:pic>
        <p:nvPicPr>
          <p:cNvPr id="5" name="Picture 4"/>
          <p:cNvPicPr>
            <a:picLocks noChangeAspect="1"/>
          </p:cNvPicPr>
          <p:nvPr/>
        </p:nvPicPr>
        <p:blipFill>
          <a:blip r:embed="rId2"/>
          <a:stretch>
            <a:fillRect/>
          </a:stretch>
        </p:blipFill>
        <p:spPr>
          <a:xfrm>
            <a:off x="7658100" y="914400"/>
            <a:ext cx="838200" cy="91900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68660"/>
            <a:ext cx="7283152" cy="360040"/>
          </a:xfrm>
        </p:spPr>
        <p:txBody>
          <a:bodyPr/>
          <a:lstStyle/>
          <a:p>
            <a:r>
              <a:rPr lang="en-GB" sz="2400" dirty="0" smtClean="0"/>
              <a:t>5:102 PECL</a:t>
            </a:r>
            <a:r>
              <a:rPr lang="en-GB" sz="2400" dirty="0"/>
              <a:t> </a:t>
            </a:r>
            <a:r>
              <a:rPr lang="mr-IN" sz="2400" dirty="0" smtClean="0"/>
              <a:t>–</a:t>
            </a:r>
            <a:r>
              <a:rPr lang="en-GB" sz="2400" dirty="0" smtClean="0"/>
              <a:t> II.-8:102 DCFR</a:t>
            </a:r>
            <a:r>
              <a:rPr lang="en-US" dirty="0" smtClean="0"/>
              <a:t/>
            </a:r>
            <a:br>
              <a:rPr lang="en-US" dirty="0" smtClean="0"/>
            </a:br>
            <a:endParaRPr lang="en-US" dirty="0"/>
          </a:p>
        </p:txBody>
      </p:sp>
      <p:sp>
        <p:nvSpPr>
          <p:cNvPr id="3" name="Text Placeholder 2"/>
          <p:cNvSpPr>
            <a:spLocks noGrp="1"/>
          </p:cNvSpPr>
          <p:nvPr>
            <p:ph type="body" sz="quarter" idx="10"/>
          </p:nvPr>
        </p:nvSpPr>
        <p:spPr>
          <a:xfrm>
            <a:off x="251520" y="1772816"/>
            <a:ext cx="8641655" cy="4535909"/>
          </a:xfrm>
        </p:spPr>
        <p:txBody>
          <a:bodyPr/>
          <a:lstStyle/>
          <a:p>
            <a:pPr algn="just">
              <a:buNone/>
            </a:pPr>
            <a:r>
              <a:rPr lang="en-US" sz="1800" dirty="0" smtClean="0"/>
              <a:t>Art. 5:102 PECL:</a:t>
            </a:r>
          </a:p>
          <a:p>
            <a:pPr algn="just">
              <a:buNone/>
            </a:pPr>
            <a:r>
              <a:rPr lang="en-US" sz="1800" dirty="0" smtClean="0"/>
              <a:t>“</a:t>
            </a:r>
            <a:r>
              <a:rPr lang="en-US" sz="1800" i="1" dirty="0" smtClean="0"/>
              <a:t>In interpreting the contract, regard shall be had, in particular, to:</a:t>
            </a:r>
          </a:p>
          <a:p>
            <a:pPr algn="just">
              <a:buNone/>
            </a:pPr>
            <a:r>
              <a:rPr lang="en-US" sz="1800" i="1" dirty="0" smtClean="0"/>
              <a:t>(a) the circumstances in which it was concluded, including the preliminary negotiations;</a:t>
            </a:r>
          </a:p>
          <a:p>
            <a:pPr algn="just">
              <a:buNone/>
            </a:pPr>
            <a:r>
              <a:rPr lang="en-US" sz="1800" i="1" dirty="0" smtClean="0"/>
              <a:t>(</a:t>
            </a:r>
            <a:r>
              <a:rPr lang="en-US" sz="1800" i="1" dirty="0" err="1" smtClean="0"/>
              <a:t>b</a:t>
            </a:r>
            <a:r>
              <a:rPr lang="en-US" sz="1800" i="1" dirty="0" smtClean="0"/>
              <a:t>) the conduct of the parties, even subsequent to the conclusion of the contract;</a:t>
            </a:r>
          </a:p>
          <a:p>
            <a:pPr algn="just">
              <a:buNone/>
            </a:pPr>
            <a:r>
              <a:rPr lang="en-US" sz="1800" i="1" dirty="0" smtClean="0"/>
              <a:t>(g) good faith and fair dealing</a:t>
            </a:r>
            <a:r>
              <a:rPr lang="en-US" sz="1800" dirty="0" smtClean="0"/>
              <a:t>.</a:t>
            </a:r>
            <a:r>
              <a:rPr lang="en-GB" sz="1800" dirty="0" smtClean="0"/>
              <a:t>”</a:t>
            </a:r>
            <a:endParaRPr lang="en-US" sz="1800" dirty="0"/>
          </a:p>
          <a:p>
            <a:pPr algn="just">
              <a:buNone/>
            </a:pPr>
            <a:endParaRPr lang="en-US" sz="1800" dirty="0" smtClean="0"/>
          </a:p>
          <a:p>
            <a:pPr algn="just">
              <a:buNone/>
            </a:pPr>
            <a:endParaRPr lang="en-US" sz="1800" dirty="0" smtClean="0"/>
          </a:p>
          <a:p>
            <a:pPr algn="just">
              <a:buNone/>
            </a:pPr>
            <a:r>
              <a:rPr lang="en-US" sz="1800" dirty="0" smtClean="0"/>
              <a:t>Art. II.-8:102 DCFR:</a:t>
            </a:r>
          </a:p>
          <a:p>
            <a:pPr algn="just">
              <a:buNone/>
            </a:pPr>
            <a:r>
              <a:rPr lang="en-US" sz="1800" dirty="0" smtClean="0"/>
              <a:t>“</a:t>
            </a:r>
            <a:r>
              <a:rPr lang="en-US" sz="1800" i="1" dirty="0" smtClean="0"/>
              <a:t>(1) In interpreting the contract, regard may be had, in particular, to:</a:t>
            </a:r>
          </a:p>
          <a:p>
            <a:pPr algn="just">
              <a:buNone/>
            </a:pPr>
            <a:r>
              <a:rPr lang="en-US" sz="1800" i="1" dirty="0" smtClean="0"/>
              <a:t>(a) the circumstances in which it was concluded, including the preliminary negotiations;</a:t>
            </a:r>
          </a:p>
          <a:p>
            <a:pPr algn="just">
              <a:buNone/>
            </a:pPr>
            <a:r>
              <a:rPr lang="en-US" sz="1800" i="1" dirty="0" smtClean="0"/>
              <a:t>(</a:t>
            </a:r>
            <a:r>
              <a:rPr lang="en-US" sz="1800" i="1" dirty="0" err="1" smtClean="0"/>
              <a:t>b</a:t>
            </a:r>
            <a:r>
              <a:rPr lang="en-US" sz="1800" i="1" dirty="0" smtClean="0"/>
              <a:t>) the conduct of the parties, even subsequent to the conclusion of the contract;</a:t>
            </a:r>
          </a:p>
          <a:p>
            <a:pPr algn="just">
              <a:buNone/>
            </a:pPr>
            <a:r>
              <a:rPr lang="en-US" sz="1800" i="1" dirty="0" smtClean="0"/>
              <a:t>(</a:t>
            </a:r>
            <a:r>
              <a:rPr lang="en-US" sz="1800" i="1" dirty="0" err="1" smtClean="0"/>
              <a:t>g</a:t>
            </a:r>
            <a:r>
              <a:rPr lang="en-US" sz="1800" i="1" dirty="0" smtClean="0"/>
              <a:t>) good faith and fair dealing</a:t>
            </a:r>
            <a:r>
              <a:rPr lang="en-US" sz="1800" dirty="0" smtClean="0"/>
              <a:t>.</a:t>
            </a:r>
            <a:r>
              <a:rPr lang="en-GB" sz="1800" dirty="0" smtClean="0"/>
              <a:t>”</a:t>
            </a:r>
            <a:r>
              <a:rPr lang="en-US" sz="1800" dirty="0" smtClean="0"/>
              <a:t> </a:t>
            </a:r>
          </a:p>
          <a:p>
            <a:pPr>
              <a:buNone/>
            </a:pPr>
            <a:endParaRPr lang="en-US" dirty="0" smtClean="0"/>
          </a:p>
          <a:p>
            <a:pPr>
              <a:buNone/>
            </a:pPr>
            <a:endParaRPr lang="en-US" dirty="0" smtClean="0"/>
          </a:p>
          <a:p>
            <a:pPr>
              <a:buNone/>
            </a:pPr>
            <a:endParaRPr lang="en-US" dirty="0" smtClean="0"/>
          </a:p>
          <a:p>
            <a:pPr>
              <a:buNone/>
            </a:pPr>
            <a:endParaRPr lang="en-US" dirty="0"/>
          </a:p>
        </p:txBody>
      </p:sp>
      <p:pic>
        <p:nvPicPr>
          <p:cNvPr id="5" name="Picture 4"/>
          <p:cNvPicPr>
            <a:picLocks noChangeAspect="1"/>
          </p:cNvPicPr>
          <p:nvPr/>
        </p:nvPicPr>
        <p:blipFill>
          <a:blip r:embed="rId2"/>
          <a:stretch>
            <a:fillRect/>
          </a:stretch>
        </p:blipFill>
        <p:spPr>
          <a:xfrm>
            <a:off x="7658100" y="914400"/>
            <a:ext cx="838200" cy="91900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68660"/>
            <a:ext cx="7283152" cy="360040"/>
          </a:xfrm>
        </p:spPr>
        <p:txBody>
          <a:bodyPr/>
          <a:lstStyle/>
          <a:p>
            <a:r>
              <a:rPr lang="en-GB" sz="2400" dirty="0" smtClean="0"/>
              <a:t>59 CESL</a:t>
            </a:r>
            <a:endParaRPr lang="en-US" sz="2400" dirty="0"/>
          </a:p>
        </p:txBody>
      </p:sp>
      <p:sp>
        <p:nvSpPr>
          <p:cNvPr id="3" name="Text Placeholder 2"/>
          <p:cNvSpPr>
            <a:spLocks noGrp="1"/>
          </p:cNvSpPr>
          <p:nvPr>
            <p:ph type="body" sz="quarter" idx="10"/>
          </p:nvPr>
        </p:nvSpPr>
        <p:spPr>
          <a:xfrm>
            <a:off x="251520" y="1833409"/>
            <a:ext cx="8641655" cy="4115871"/>
          </a:xfrm>
        </p:spPr>
        <p:txBody>
          <a:bodyPr/>
          <a:lstStyle/>
          <a:p>
            <a:pPr algn="just">
              <a:buNone/>
            </a:pPr>
            <a:r>
              <a:rPr lang="en-US" sz="1800" dirty="0" smtClean="0"/>
              <a:t>“</a:t>
            </a:r>
            <a:r>
              <a:rPr lang="en-US" sz="1800" i="1" dirty="0" smtClean="0"/>
              <a:t>In interpreting a contract, regard may be had, in particular, to:</a:t>
            </a:r>
          </a:p>
          <a:p>
            <a:pPr algn="just">
              <a:buNone/>
            </a:pPr>
            <a:r>
              <a:rPr lang="en-US" sz="1800" i="1" dirty="0" smtClean="0"/>
              <a:t>(a) the circumstances in which it was concluded, including the preliminary negotiations;</a:t>
            </a:r>
          </a:p>
          <a:p>
            <a:pPr algn="just">
              <a:buNone/>
            </a:pPr>
            <a:r>
              <a:rPr lang="en-US" sz="1800" i="1" dirty="0" smtClean="0"/>
              <a:t>(</a:t>
            </a:r>
            <a:r>
              <a:rPr lang="en-US" sz="1800" i="1" dirty="0" err="1" smtClean="0"/>
              <a:t>b</a:t>
            </a:r>
            <a:r>
              <a:rPr lang="en-US" sz="1800" i="1" dirty="0" smtClean="0"/>
              <a:t>) the conduct of the parties, even subsequent to the conclusion of the contract;</a:t>
            </a:r>
          </a:p>
          <a:p>
            <a:pPr algn="just">
              <a:buNone/>
            </a:pPr>
            <a:r>
              <a:rPr lang="en-US" sz="1800" i="1" dirty="0" smtClean="0"/>
              <a:t>(</a:t>
            </a:r>
            <a:r>
              <a:rPr lang="en-US" sz="1800" i="1" dirty="0" err="1" smtClean="0"/>
              <a:t>c</a:t>
            </a:r>
            <a:r>
              <a:rPr lang="en-US" sz="1800" i="1" dirty="0" smtClean="0"/>
              <a:t>) the interpretation which has already been given by the parties to expressions which are identical to or similar to those used in the contract; </a:t>
            </a:r>
          </a:p>
          <a:p>
            <a:pPr algn="just">
              <a:buNone/>
            </a:pPr>
            <a:r>
              <a:rPr lang="en-US" sz="1800" i="1" dirty="0" smtClean="0"/>
              <a:t>(</a:t>
            </a:r>
            <a:r>
              <a:rPr lang="en-US" sz="1800" i="1" dirty="0" err="1" smtClean="0"/>
              <a:t>d</a:t>
            </a:r>
            <a:r>
              <a:rPr lang="en-US" sz="1800" i="1" dirty="0" smtClean="0"/>
              <a:t>) usages which would be considered generally applicable by parties in the same situation;</a:t>
            </a:r>
          </a:p>
          <a:p>
            <a:pPr algn="just">
              <a:buNone/>
            </a:pPr>
            <a:r>
              <a:rPr lang="en-US" sz="1800" i="1" dirty="0" smtClean="0"/>
              <a:t>(</a:t>
            </a:r>
            <a:r>
              <a:rPr lang="en-US" sz="1800" i="1" dirty="0" err="1" smtClean="0"/>
              <a:t>e</a:t>
            </a:r>
            <a:r>
              <a:rPr lang="en-US" sz="1800" i="1" dirty="0" smtClean="0"/>
              <a:t>) practices which the parties have established between themselves;</a:t>
            </a:r>
          </a:p>
          <a:p>
            <a:pPr algn="just">
              <a:buNone/>
            </a:pPr>
            <a:r>
              <a:rPr lang="en-US" sz="1800" i="1" dirty="0" smtClean="0"/>
              <a:t>(</a:t>
            </a:r>
            <a:r>
              <a:rPr lang="en-US" sz="1800" i="1" dirty="0" err="1" smtClean="0"/>
              <a:t>f</a:t>
            </a:r>
            <a:r>
              <a:rPr lang="en-US" sz="1800" i="1" dirty="0" smtClean="0"/>
              <a:t>) the meaning commonly given to expressions in the branch of activity concerned;</a:t>
            </a:r>
          </a:p>
          <a:p>
            <a:pPr algn="just">
              <a:buNone/>
            </a:pPr>
            <a:r>
              <a:rPr lang="en-US" sz="1800" i="1" dirty="0" smtClean="0"/>
              <a:t>(</a:t>
            </a:r>
            <a:r>
              <a:rPr lang="en-US" sz="1800" i="1" dirty="0" err="1" smtClean="0"/>
              <a:t>g</a:t>
            </a:r>
            <a:r>
              <a:rPr lang="en-US" sz="1800" i="1" dirty="0" smtClean="0"/>
              <a:t>) the nature and purpose of the contract; and</a:t>
            </a:r>
          </a:p>
          <a:p>
            <a:pPr algn="just">
              <a:buNone/>
            </a:pPr>
            <a:r>
              <a:rPr lang="en-US" sz="1800" i="1" dirty="0" smtClean="0"/>
              <a:t>(</a:t>
            </a:r>
            <a:r>
              <a:rPr lang="en-US" sz="1800" i="1" dirty="0" err="1" smtClean="0"/>
              <a:t>h</a:t>
            </a:r>
            <a:r>
              <a:rPr lang="en-US" sz="1800" i="1" dirty="0" smtClean="0"/>
              <a:t>) good faith and fair dealing</a:t>
            </a:r>
            <a:r>
              <a:rPr lang="en-US" sz="1800" dirty="0" smtClean="0"/>
              <a:t>.”</a:t>
            </a:r>
          </a:p>
          <a:p>
            <a:pPr>
              <a:buNone/>
            </a:pPr>
            <a:endParaRPr lang="en-US" dirty="0"/>
          </a:p>
        </p:txBody>
      </p:sp>
      <p:pic>
        <p:nvPicPr>
          <p:cNvPr id="5" name="Picture 4"/>
          <p:cNvPicPr>
            <a:picLocks noChangeAspect="1"/>
          </p:cNvPicPr>
          <p:nvPr/>
        </p:nvPicPr>
        <p:blipFill>
          <a:blip r:embed="rId2"/>
          <a:stretch>
            <a:fillRect/>
          </a:stretch>
        </p:blipFill>
        <p:spPr>
          <a:xfrm>
            <a:off x="7658100" y="914400"/>
            <a:ext cx="838200" cy="91900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68660"/>
            <a:ext cx="7283152" cy="360040"/>
          </a:xfrm>
        </p:spPr>
        <p:txBody>
          <a:bodyPr/>
          <a:lstStyle/>
          <a:p>
            <a:r>
              <a:rPr lang="en-GB" sz="2400" dirty="0" smtClean="0"/>
              <a:t>Restatement 2nd of Contracts, § 214</a:t>
            </a:r>
            <a:r>
              <a:rPr lang="en-US" sz="2400" dirty="0" smtClean="0"/>
              <a:t> </a:t>
            </a:r>
            <a:endParaRPr lang="en-US" sz="2400" dirty="0"/>
          </a:p>
        </p:txBody>
      </p:sp>
      <p:sp>
        <p:nvSpPr>
          <p:cNvPr id="3" name="Text Placeholder 2"/>
          <p:cNvSpPr>
            <a:spLocks noGrp="1"/>
          </p:cNvSpPr>
          <p:nvPr>
            <p:ph type="body" sz="quarter" idx="10"/>
          </p:nvPr>
        </p:nvSpPr>
        <p:spPr>
          <a:xfrm>
            <a:off x="251520" y="2492896"/>
            <a:ext cx="8641655" cy="1512168"/>
          </a:xfrm>
        </p:spPr>
        <p:txBody>
          <a:bodyPr/>
          <a:lstStyle/>
          <a:p>
            <a:pPr marL="0" indent="0">
              <a:buNone/>
            </a:pPr>
            <a:r>
              <a:rPr lang="en-GB" sz="2000" i="1" dirty="0" smtClean="0"/>
              <a:t>“Agreements and negotiations prior to or contemporaneous with the adoption of a writing are admissible in evidence to establish (a) that the writing is or is not an integrated agreement; (…) (c) the meaning of the writing, whether or not integrated</a:t>
            </a:r>
            <a:r>
              <a:rPr lang="fr-FR" sz="2000" i="1" dirty="0" smtClean="0"/>
              <a:t>.</a:t>
            </a:r>
            <a:r>
              <a:rPr lang="en-GB" sz="2000" i="1" dirty="0" smtClean="0"/>
              <a:t> ”</a:t>
            </a:r>
            <a:r>
              <a:rPr lang="en-US" sz="2000" i="1" dirty="0" smtClean="0"/>
              <a:t> </a:t>
            </a:r>
            <a:r>
              <a:rPr lang="fr-FR" sz="2000" i="1" dirty="0" smtClean="0"/>
              <a:t> </a:t>
            </a:r>
            <a:endParaRPr lang="en-US" sz="2000" i="1" dirty="0"/>
          </a:p>
        </p:txBody>
      </p:sp>
      <p:pic>
        <p:nvPicPr>
          <p:cNvPr id="5" name="Picture 4"/>
          <p:cNvPicPr>
            <a:picLocks noChangeAspect="1"/>
          </p:cNvPicPr>
          <p:nvPr/>
        </p:nvPicPr>
        <p:blipFill>
          <a:blip r:embed="rId2"/>
          <a:stretch>
            <a:fillRect/>
          </a:stretch>
        </p:blipFill>
        <p:spPr>
          <a:xfrm>
            <a:off x="7658100" y="914400"/>
            <a:ext cx="838200" cy="91900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68660"/>
            <a:ext cx="7283152" cy="360040"/>
          </a:xfrm>
        </p:spPr>
        <p:txBody>
          <a:bodyPr/>
          <a:lstStyle/>
          <a:p>
            <a:r>
              <a:rPr lang="en-US" sz="2400" dirty="0" smtClean="0"/>
              <a:t>‘Terms’ and ‘conditions’?</a:t>
            </a:r>
            <a:endParaRPr lang="en-US" sz="2400" dirty="0"/>
          </a:p>
        </p:txBody>
      </p:sp>
      <p:pic>
        <p:nvPicPr>
          <p:cNvPr id="6" name="Picture 5"/>
          <p:cNvPicPr>
            <a:picLocks noChangeAspect="1"/>
          </p:cNvPicPr>
          <p:nvPr/>
        </p:nvPicPr>
        <p:blipFill>
          <a:blip r:embed="rId2"/>
          <a:stretch>
            <a:fillRect/>
          </a:stretch>
        </p:blipFill>
        <p:spPr>
          <a:xfrm>
            <a:off x="7658100" y="914400"/>
            <a:ext cx="838200" cy="919009"/>
          </a:xfrm>
          <a:prstGeom prst="rect">
            <a:avLst/>
          </a:prstGeom>
        </p:spPr>
      </p:pic>
      <p:sp>
        <p:nvSpPr>
          <p:cNvPr id="7" name="Rectangle 6"/>
          <p:cNvSpPr/>
          <p:nvPr/>
        </p:nvSpPr>
        <p:spPr>
          <a:xfrm>
            <a:off x="4479667" y="3244334"/>
            <a:ext cx="184666" cy="369332"/>
          </a:xfrm>
          <a:prstGeom prst="rect">
            <a:avLst/>
          </a:prstGeom>
        </p:spPr>
        <p:txBody>
          <a:bodyPr wrap="none">
            <a:spAutoFit/>
          </a:bodyPr>
          <a:lstStyle/>
          <a:p>
            <a:r>
              <a:rPr lang="fr-FR" dirty="0"/>
              <a:t> </a:t>
            </a:r>
          </a:p>
        </p:txBody>
      </p:sp>
      <p:sp>
        <p:nvSpPr>
          <p:cNvPr id="8" name="Rectangle 7"/>
          <p:cNvSpPr/>
          <p:nvPr/>
        </p:nvSpPr>
        <p:spPr>
          <a:xfrm>
            <a:off x="3275856" y="1700808"/>
            <a:ext cx="4896544" cy="646331"/>
          </a:xfrm>
          <a:prstGeom prst="rect">
            <a:avLst/>
          </a:prstGeom>
        </p:spPr>
        <p:txBody>
          <a:bodyPr wrap="square">
            <a:spAutoFit/>
          </a:bodyPr>
          <a:lstStyle/>
          <a:p>
            <a:endParaRPr lang="fr-FR" dirty="0"/>
          </a:p>
          <a:p>
            <a:endParaRPr lang="fr-FR" dirty="0"/>
          </a:p>
        </p:txBody>
      </p:sp>
      <p:pic>
        <p:nvPicPr>
          <p:cNvPr id="3" name="Image 2" descr="IMG_422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802532" y="1341539"/>
            <a:ext cx="5394920" cy="4608512"/>
          </a:xfrm>
          <a:prstGeom prst="rect">
            <a:avLst/>
          </a:prstGeom>
        </p:spPr>
      </p:pic>
    </p:spTree>
    <p:extLst>
      <p:ext uri="{BB962C8B-B14F-4D97-AF65-F5344CB8AC3E}">
        <p14:creationId xmlns:p14="http://schemas.microsoft.com/office/powerpoint/2010/main" val="78905331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68660"/>
            <a:ext cx="7283152" cy="360040"/>
          </a:xfrm>
        </p:spPr>
        <p:txBody>
          <a:bodyPr/>
          <a:lstStyle/>
          <a:p>
            <a:r>
              <a:rPr lang="en-GB" sz="2200" dirty="0" smtClean="0"/>
              <a:t>32 Vienna Convention on the Law of Treaties</a:t>
            </a:r>
            <a:r>
              <a:rPr lang="en-US" sz="2200" dirty="0" smtClean="0"/>
              <a:t> </a:t>
            </a:r>
            <a:endParaRPr lang="en-US" sz="2200" dirty="0"/>
          </a:p>
        </p:txBody>
      </p:sp>
      <p:sp>
        <p:nvSpPr>
          <p:cNvPr id="3" name="Text Placeholder 2"/>
          <p:cNvSpPr>
            <a:spLocks noGrp="1"/>
          </p:cNvSpPr>
          <p:nvPr>
            <p:ph type="body" sz="quarter" idx="10"/>
          </p:nvPr>
        </p:nvSpPr>
        <p:spPr>
          <a:xfrm>
            <a:off x="269475" y="2708920"/>
            <a:ext cx="8641655" cy="2459687"/>
          </a:xfrm>
        </p:spPr>
        <p:txBody>
          <a:bodyPr/>
          <a:lstStyle/>
          <a:p>
            <a:pPr marL="0" indent="0" algn="just">
              <a:buNone/>
            </a:pPr>
            <a:r>
              <a:rPr lang="en-US" sz="2000" dirty="0" smtClean="0"/>
              <a:t>“</a:t>
            </a:r>
            <a:r>
              <a:rPr lang="en-US" sz="2000" i="1" dirty="0" smtClean="0"/>
              <a:t>Recourse may be had to supplementary means of interpretation, including the preparatory work of the treaty and the circumstances of its conclusion, in order to confirm the meaning resulting from the application of article 31, or to determine the meaning when the interpretation according to article 31 :</a:t>
            </a:r>
          </a:p>
          <a:p>
            <a:pPr marL="457200" indent="-457200" algn="just">
              <a:buAutoNum type="alphaLcParenBoth"/>
            </a:pPr>
            <a:r>
              <a:rPr lang="en-US" sz="2000" i="1" dirty="0" smtClean="0"/>
              <a:t>Leaves the meaning ambiguous or obscure; or</a:t>
            </a:r>
          </a:p>
          <a:p>
            <a:pPr marL="457200" indent="-457200" algn="just">
              <a:buAutoNum type="alphaLcParenBoth"/>
            </a:pPr>
            <a:r>
              <a:rPr lang="en-US" sz="2000" i="1" dirty="0" smtClean="0"/>
              <a:t>Leads to a result which is manifestly absurd or unreasonable</a:t>
            </a:r>
            <a:r>
              <a:rPr lang="en-US" sz="2000" dirty="0" smtClean="0"/>
              <a:t>.”</a:t>
            </a:r>
          </a:p>
        </p:txBody>
      </p:sp>
      <p:pic>
        <p:nvPicPr>
          <p:cNvPr id="5" name="Picture 4"/>
          <p:cNvPicPr>
            <a:picLocks noChangeAspect="1"/>
          </p:cNvPicPr>
          <p:nvPr/>
        </p:nvPicPr>
        <p:blipFill>
          <a:blip r:embed="rId2"/>
          <a:stretch>
            <a:fillRect/>
          </a:stretch>
        </p:blipFill>
        <p:spPr>
          <a:xfrm>
            <a:off x="7658100" y="914400"/>
            <a:ext cx="838200" cy="91900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68660"/>
            <a:ext cx="7283152" cy="360040"/>
          </a:xfrm>
        </p:spPr>
        <p:txBody>
          <a:bodyPr/>
          <a:lstStyle/>
          <a:p>
            <a:r>
              <a:rPr lang="en-GB" sz="2400" dirty="0"/>
              <a:t>3</a:t>
            </a:r>
            <a:r>
              <a:rPr lang="en-GB" sz="2400" dirty="0" smtClean="0"/>
              <a:t> exceptions</a:t>
            </a:r>
            <a:r>
              <a:rPr lang="en-US" sz="2400" dirty="0" smtClean="0"/>
              <a:t> </a:t>
            </a:r>
            <a:endParaRPr lang="en-US" sz="2400" dirty="0"/>
          </a:p>
        </p:txBody>
      </p:sp>
      <p:sp>
        <p:nvSpPr>
          <p:cNvPr id="3" name="Text Placeholder 2"/>
          <p:cNvSpPr>
            <a:spLocks noGrp="1"/>
          </p:cNvSpPr>
          <p:nvPr>
            <p:ph type="body" sz="quarter" idx="10"/>
          </p:nvPr>
        </p:nvSpPr>
        <p:spPr>
          <a:xfrm>
            <a:off x="252055" y="1856939"/>
            <a:ext cx="8641655" cy="2652181"/>
          </a:xfrm>
        </p:spPr>
        <p:txBody>
          <a:bodyPr/>
          <a:lstStyle/>
          <a:p>
            <a:pPr marL="0" indent="0">
              <a:buNone/>
            </a:pPr>
            <a:endParaRPr lang="en-GB" sz="2000" dirty="0" smtClean="0"/>
          </a:p>
          <a:p>
            <a:pPr>
              <a:buAutoNum type="arabicParenBoth"/>
            </a:pPr>
            <a:r>
              <a:rPr lang="en-GB" sz="2000" dirty="0" smtClean="0"/>
              <a:t> special meaning exception</a:t>
            </a:r>
          </a:p>
          <a:p>
            <a:pPr>
              <a:buNone/>
            </a:pPr>
            <a:r>
              <a:rPr lang="en-US" sz="2000" dirty="0" smtClean="0"/>
              <a:t> </a:t>
            </a:r>
          </a:p>
          <a:p>
            <a:pPr>
              <a:buNone/>
            </a:pPr>
            <a:r>
              <a:rPr lang="en-GB" sz="2000" dirty="0" smtClean="0"/>
              <a:t>(2) </a:t>
            </a:r>
            <a:r>
              <a:rPr lang="en-GB" sz="2000" dirty="0" err="1" smtClean="0"/>
              <a:t>estoppel</a:t>
            </a:r>
            <a:r>
              <a:rPr lang="en-GB" sz="2000" dirty="0" smtClean="0"/>
              <a:t> by convention exception</a:t>
            </a:r>
            <a:r>
              <a:rPr lang="en-US" sz="2000" dirty="0" smtClean="0"/>
              <a:t> </a:t>
            </a:r>
          </a:p>
          <a:p>
            <a:pPr>
              <a:buNone/>
            </a:pPr>
            <a:endParaRPr lang="en-US" sz="2000" dirty="0" smtClean="0"/>
          </a:p>
          <a:p>
            <a:pPr>
              <a:buNone/>
            </a:pPr>
            <a:r>
              <a:rPr lang="en-GB" sz="2000" dirty="0" smtClean="0"/>
              <a:t>(3) rectification exception</a:t>
            </a:r>
            <a:r>
              <a:rPr lang="en-US" sz="2000" dirty="0" smtClean="0"/>
              <a:t> </a:t>
            </a:r>
          </a:p>
        </p:txBody>
      </p:sp>
      <p:pic>
        <p:nvPicPr>
          <p:cNvPr id="5" name="Picture 4"/>
          <p:cNvPicPr>
            <a:picLocks noChangeAspect="1"/>
          </p:cNvPicPr>
          <p:nvPr/>
        </p:nvPicPr>
        <p:blipFill>
          <a:blip r:embed="rId2"/>
          <a:stretch>
            <a:fillRect/>
          </a:stretch>
        </p:blipFill>
        <p:spPr>
          <a:xfrm>
            <a:off x="7658100" y="914400"/>
            <a:ext cx="838200" cy="91900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14041"/>
            <a:ext cx="7283152" cy="360040"/>
          </a:xfrm>
        </p:spPr>
        <p:txBody>
          <a:bodyPr/>
          <a:lstStyle/>
          <a:p>
            <a:r>
              <a:rPr lang="en-GB" sz="2200" cap="small" dirty="0" smtClean="0"/>
              <a:t>David </a:t>
            </a:r>
            <a:r>
              <a:rPr lang="en-GB" sz="2200" cap="small" dirty="0" err="1" smtClean="0"/>
              <a:t>McLauchlan</a:t>
            </a:r>
            <a:r>
              <a:rPr lang="en-GB" sz="2200" cap="small" dirty="0" smtClean="0"/>
              <a:t>, </a:t>
            </a:r>
            <a:r>
              <a:rPr lang="en-US" sz="2200" cap="small" dirty="0" smtClean="0"/>
              <a:t>The entire agreement clause: conclusive or a question of weight?</a:t>
            </a:r>
            <a:r>
              <a:rPr lang="en-GB" sz="2200" cap="small" dirty="0" smtClean="0"/>
              <a:t> (2012) 128 LQR 521, 531</a:t>
            </a:r>
            <a:r>
              <a:rPr lang="en-US" sz="2200" cap="small" dirty="0" smtClean="0"/>
              <a:t> </a:t>
            </a:r>
            <a:endParaRPr lang="en-US" sz="2200" cap="small" dirty="0"/>
          </a:p>
        </p:txBody>
      </p:sp>
      <p:sp>
        <p:nvSpPr>
          <p:cNvPr id="3" name="Text Placeholder 2"/>
          <p:cNvSpPr>
            <a:spLocks noGrp="1"/>
          </p:cNvSpPr>
          <p:nvPr>
            <p:ph type="body" sz="quarter" idx="10"/>
          </p:nvPr>
        </p:nvSpPr>
        <p:spPr>
          <a:xfrm>
            <a:off x="266146" y="3154524"/>
            <a:ext cx="8641655" cy="792087"/>
          </a:xfrm>
        </p:spPr>
        <p:txBody>
          <a:bodyPr/>
          <a:lstStyle/>
          <a:p>
            <a:pPr marL="0" indent="0" algn="just">
              <a:buNone/>
            </a:pPr>
            <a:r>
              <a:rPr lang="en-GB" sz="2000" i="1" dirty="0" smtClean="0"/>
              <a:t>“A writing has no magical power to cause statements of fact to be true when they are actually untrue.”</a:t>
            </a:r>
            <a:endParaRPr lang="en-US" sz="2000" i="1" dirty="0" smtClean="0"/>
          </a:p>
          <a:p>
            <a:pPr>
              <a:buNone/>
            </a:pPr>
            <a:endParaRPr lang="en-US" dirty="0"/>
          </a:p>
        </p:txBody>
      </p:sp>
      <p:pic>
        <p:nvPicPr>
          <p:cNvPr id="5" name="Picture 4"/>
          <p:cNvPicPr>
            <a:picLocks noChangeAspect="1"/>
          </p:cNvPicPr>
          <p:nvPr/>
        </p:nvPicPr>
        <p:blipFill>
          <a:blip r:embed="rId2"/>
          <a:stretch>
            <a:fillRect/>
          </a:stretch>
        </p:blipFill>
        <p:spPr>
          <a:xfrm>
            <a:off x="7658100" y="914400"/>
            <a:ext cx="838200" cy="91900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56160" y="1052736"/>
            <a:ext cx="7268167" cy="5183187"/>
          </a:xfrm>
        </p:spPr>
        <p:txBody>
          <a:bodyPr/>
          <a:lstStyle/>
          <a:p>
            <a:pPr>
              <a:buNone/>
            </a:pPr>
            <a:endParaRPr lang="en-US" sz="2800" cap="small" dirty="0" smtClean="0">
              <a:ln>
                <a:solidFill>
                  <a:srgbClr val="4F81BD"/>
                </a:solidFill>
              </a:ln>
            </a:endParaRPr>
          </a:p>
          <a:p>
            <a:pPr>
              <a:buNone/>
            </a:pPr>
            <a:endParaRPr lang="en-US" sz="2800" cap="small" dirty="0" smtClean="0">
              <a:ln>
                <a:solidFill>
                  <a:srgbClr val="4F81BD"/>
                </a:solidFill>
              </a:ln>
            </a:endParaRPr>
          </a:p>
          <a:p>
            <a:pPr>
              <a:buNone/>
            </a:pPr>
            <a:endParaRPr lang="en-US" sz="2800" cap="small" dirty="0" smtClean="0">
              <a:ln>
                <a:solidFill>
                  <a:srgbClr val="4F81BD"/>
                </a:solidFill>
              </a:ln>
            </a:endParaRPr>
          </a:p>
          <a:p>
            <a:pPr>
              <a:buNone/>
            </a:pPr>
            <a:endParaRPr lang="en-US" sz="2800" cap="small" dirty="0" smtClean="0">
              <a:ln>
                <a:solidFill>
                  <a:srgbClr val="4F81BD"/>
                </a:solidFill>
              </a:ln>
            </a:endParaRPr>
          </a:p>
          <a:p>
            <a:pPr>
              <a:buNone/>
            </a:pPr>
            <a:r>
              <a:rPr lang="en-US" sz="2800" cap="small" dirty="0" smtClean="0">
                <a:ln>
                  <a:solidFill>
                    <a:srgbClr val="4F81BD"/>
                  </a:solidFill>
                </a:ln>
              </a:rPr>
              <a:t>Concluding Remarks</a:t>
            </a:r>
          </a:p>
          <a:p>
            <a:endParaRPr lang="en-US" dirty="0"/>
          </a:p>
        </p:txBody>
      </p:sp>
      <p:pic>
        <p:nvPicPr>
          <p:cNvPr id="5" name="Picture 4"/>
          <p:cNvPicPr>
            <a:picLocks noChangeAspect="1"/>
          </p:cNvPicPr>
          <p:nvPr/>
        </p:nvPicPr>
        <p:blipFill>
          <a:blip r:embed="rId2"/>
          <a:stretch>
            <a:fillRect/>
          </a:stretch>
        </p:blipFill>
        <p:spPr>
          <a:xfrm>
            <a:off x="7658100" y="914400"/>
            <a:ext cx="838200" cy="919009"/>
          </a:xfrm>
          <a:prstGeom prst="rect">
            <a:avLst/>
          </a:prstGeom>
        </p:spPr>
      </p:pic>
    </p:spTree>
    <p:extLst>
      <p:ext uri="{BB962C8B-B14F-4D97-AF65-F5344CB8AC3E}">
        <p14:creationId xmlns:p14="http://schemas.microsoft.com/office/powerpoint/2010/main" val="147365094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06888" y="1846000"/>
            <a:ext cx="3096343" cy="1510992"/>
          </a:xfrm>
        </p:spPr>
        <p:txBody>
          <a:bodyPr/>
          <a:lstStyle/>
          <a:p>
            <a:pPr algn="ctr">
              <a:buNone/>
            </a:pPr>
            <a:r>
              <a:rPr lang="en-US" sz="2800" cap="small" dirty="0" smtClean="0">
                <a:ln>
                  <a:solidFill>
                    <a:srgbClr val="4F81BD"/>
                  </a:solidFill>
                </a:ln>
              </a:rPr>
              <a:t>Claimant:</a:t>
            </a:r>
          </a:p>
          <a:p>
            <a:pPr algn="ctr">
              <a:buNone/>
            </a:pPr>
            <a:r>
              <a:rPr lang="en-US" sz="2800" cap="small" dirty="0" smtClean="0">
                <a:ln>
                  <a:solidFill>
                    <a:srgbClr val="4F81BD"/>
                  </a:solidFill>
                </a:ln>
              </a:rPr>
              <a:t>Mother Company (Saudi Arabia)</a:t>
            </a:r>
            <a:endParaRPr lang="en-US" sz="2800" cap="small" dirty="0" smtClean="0">
              <a:ln>
                <a:solidFill>
                  <a:srgbClr val="4F81BD"/>
                </a:solidFill>
              </a:ln>
            </a:endParaRPr>
          </a:p>
          <a:p>
            <a:endParaRPr lang="en-US" dirty="0"/>
          </a:p>
        </p:txBody>
      </p:sp>
      <p:pic>
        <p:nvPicPr>
          <p:cNvPr id="5" name="Picture 4"/>
          <p:cNvPicPr>
            <a:picLocks noChangeAspect="1"/>
          </p:cNvPicPr>
          <p:nvPr/>
        </p:nvPicPr>
        <p:blipFill>
          <a:blip r:embed="rId2"/>
          <a:stretch>
            <a:fillRect/>
          </a:stretch>
        </p:blipFill>
        <p:spPr>
          <a:xfrm>
            <a:off x="7658100" y="914400"/>
            <a:ext cx="838200" cy="919009"/>
          </a:xfrm>
          <a:prstGeom prst="rect">
            <a:avLst/>
          </a:prstGeom>
        </p:spPr>
      </p:pic>
      <p:sp>
        <p:nvSpPr>
          <p:cNvPr id="6" name="Text Placeholder 2"/>
          <p:cNvSpPr txBox="1">
            <a:spLocks/>
          </p:cNvSpPr>
          <p:nvPr/>
        </p:nvSpPr>
        <p:spPr>
          <a:xfrm>
            <a:off x="406888" y="4388420"/>
            <a:ext cx="3240360" cy="1071736"/>
          </a:xfrm>
          <a:prstGeom prst="rect">
            <a:avLst/>
          </a:prstGeom>
        </p:spPr>
        <p:txBody>
          <a:bodyPr/>
          <a:lstStyle>
            <a:lvl1pPr marL="342900" indent="-342900" algn="l" defTabSz="914400" rtl="0" eaLnBrk="1" latinLnBrk="0" hangingPunct="1">
              <a:spcBef>
                <a:spcPct val="20000"/>
              </a:spcBef>
              <a:buFont typeface="Arial" pitchFamily="34" charset="0"/>
              <a:buChar char="–"/>
              <a:defRPr sz="1600" b="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en-US" sz="2800" cap="small" dirty="0" smtClean="0">
                <a:ln>
                  <a:solidFill>
                    <a:srgbClr val="4F81BD"/>
                  </a:solidFill>
                </a:ln>
              </a:rPr>
              <a:t>Affiliate Company (Netherlands)</a:t>
            </a:r>
          </a:p>
          <a:p>
            <a:endParaRPr lang="en-US" dirty="0"/>
          </a:p>
        </p:txBody>
      </p:sp>
      <p:sp>
        <p:nvSpPr>
          <p:cNvPr id="7" name="Text Placeholder 2"/>
          <p:cNvSpPr txBox="1">
            <a:spLocks/>
          </p:cNvSpPr>
          <p:nvPr/>
        </p:nvSpPr>
        <p:spPr>
          <a:xfrm>
            <a:off x="5868144" y="4388420"/>
            <a:ext cx="2808312" cy="1575792"/>
          </a:xfrm>
          <a:prstGeom prst="rect">
            <a:avLst/>
          </a:prstGeom>
        </p:spPr>
        <p:txBody>
          <a:bodyPr/>
          <a:lstStyle>
            <a:lvl1pPr marL="342900" indent="-342900" algn="l" defTabSz="914400" rtl="0" eaLnBrk="1" latinLnBrk="0" hangingPunct="1">
              <a:spcBef>
                <a:spcPct val="20000"/>
              </a:spcBef>
              <a:buFont typeface="Arial" pitchFamily="34" charset="0"/>
              <a:buChar char="–"/>
              <a:defRPr sz="1600" b="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en-US" sz="2800" cap="small" dirty="0" smtClean="0">
                <a:ln>
                  <a:solidFill>
                    <a:srgbClr val="4F81BD"/>
                  </a:solidFill>
                </a:ln>
              </a:rPr>
              <a:t>Respondent:</a:t>
            </a:r>
          </a:p>
          <a:p>
            <a:pPr algn="ctr">
              <a:buFont typeface="Arial" pitchFamily="34" charset="0"/>
              <a:buNone/>
            </a:pPr>
            <a:r>
              <a:rPr lang="en-US" sz="2800" cap="small" dirty="0" smtClean="0">
                <a:ln>
                  <a:solidFill>
                    <a:srgbClr val="4F81BD"/>
                  </a:solidFill>
                </a:ln>
              </a:rPr>
              <a:t>Company</a:t>
            </a:r>
          </a:p>
          <a:p>
            <a:pPr algn="ctr">
              <a:buFont typeface="Arial" pitchFamily="34" charset="0"/>
              <a:buNone/>
            </a:pPr>
            <a:r>
              <a:rPr lang="en-US" sz="2800" cap="small" dirty="0" smtClean="0">
                <a:ln>
                  <a:solidFill>
                    <a:srgbClr val="4F81BD"/>
                  </a:solidFill>
                </a:ln>
              </a:rPr>
              <a:t>(Germany)</a:t>
            </a:r>
          </a:p>
          <a:p>
            <a:endParaRPr lang="en-US" dirty="0"/>
          </a:p>
        </p:txBody>
      </p:sp>
      <p:cxnSp>
        <p:nvCxnSpPr>
          <p:cNvPr id="8" name="Connecteur droit 7"/>
          <p:cNvCxnSpPr/>
          <p:nvPr/>
        </p:nvCxnSpPr>
        <p:spPr>
          <a:xfrm>
            <a:off x="3779912" y="4941168"/>
            <a:ext cx="2304256" cy="0"/>
          </a:xfrm>
          <a:prstGeom prst="line">
            <a:avLst/>
          </a:prstGeom>
          <a:ln w="57150" cmpd="sng"/>
        </p:spPr>
        <p:style>
          <a:lnRef idx="2">
            <a:schemeClr val="accent2"/>
          </a:lnRef>
          <a:fillRef idx="0">
            <a:schemeClr val="accent2"/>
          </a:fillRef>
          <a:effectRef idx="1">
            <a:schemeClr val="accent2"/>
          </a:effectRef>
          <a:fontRef idx="minor">
            <a:schemeClr val="tx1"/>
          </a:fontRef>
        </p:style>
      </p:cxnSp>
      <p:sp>
        <p:nvSpPr>
          <p:cNvPr id="10" name="ZoneTexte 9"/>
          <p:cNvSpPr txBox="1"/>
          <p:nvPr/>
        </p:nvSpPr>
        <p:spPr>
          <a:xfrm>
            <a:off x="4355976" y="4388420"/>
            <a:ext cx="1007457" cy="369332"/>
          </a:xfrm>
          <a:prstGeom prst="rect">
            <a:avLst/>
          </a:prstGeom>
          <a:noFill/>
        </p:spPr>
        <p:txBody>
          <a:bodyPr wrap="none" rtlCol="0">
            <a:spAutoFit/>
          </a:bodyPr>
          <a:lstStyle/>
          <a:p>
            <a:r>
              <a:rPr lang="en-GB" b="1" dirty="0" smtClean="0">
                <a:solidFill>
                  <a:srgbClr val="FF0000"/>
                </a:solidFill>
              </a:rPr>
              <a:t>Contract</a:t>
            </a:r>
            <a:endParaRPr lang="en-GB" b="1" dirty="0">
              <a:solidFill>
                <a:srgbClr val="FF0000"/>
              </a:solidFill>
            </a:endParaRPr>
          </a:p>
        </p:txBody>
      </p:sp>
      <p:sp>
        <p:nvSpPr>
          <p:cNvPr id="11" name="ZoneTexte 10"/>
          <p:cNvSpPr txBox="1"/>
          <p:nvPr/>
        </p:nvSpPr>
        <p:spPr>
          <a:xfrm>
            <a:off x="4067944" y="5105475"/>
            <a:ext cx="1903085" cy="369332"/>
          </a:xfrm>
          <a:prstGeom prst="rect">
            <a:avLst/>
          </a:prstGeom>
          <a:noFill/>
        </p:spPr>
        <p:txBody>
          <a:bodyPr wrap="none" rtlCol="0">
            <a:spAutoFit/>
          </a:bodyPr>
          <a:lstStyle/>
          <a:p>
            <a:r>
              <a:rPr lang="fr-FR" b="1" dirty="0" smtClean="0">
                <a:solidFill>
                  <a:srgbClr val="FF0000"/>
                </a:solidFill>
              </a:rPr>
              <a:t>Arbitration clause</a:t>
            </a:r>
            <a:endParaRPr lang="fr-FR" b="1" dirty="0">
              <a:solidFill>
                <a:srgbClr val="FF0000"/>
              </a:solidFill>
            </a:endParaRPr>
          </a:p>
        </p:txBody>
      </p:sp>
      <p:sp>
        <p:nvSpPr>
          <p:cNvPr id="13" name="ZoneTexte 12"/>
          <p:cNvSpPr txBox="1"/>
          <p:nvPr/>
        </p:nvSpPr>
        <p:spPr>
          <a:xfrm>
            <a:off x="406888" y="3573016"/>
            <a:ext cx="1463216" cy="646331"/>
          </a:xfrm>
          <a:prstGeom prst="rect">
            <a:avLst/>
          </a:prstGeom>
          <a:noFill/>
        </p:spPr>
        <p:txBody>
          <a:bodyPr wrap="square" rtlCol="0">
            <a:spAutoFit/>
          </a:bodyPr>
          <a:lstStyle/>
          <a:p>
            <a:pPr algn="ctr"/>
            <a:r>
              <a:rPr lang="en-GB" b="1" dirty="0" smtClean="0">
                <a:solidFill>
                  <a:srgbClr val="008000"/>
                </a:solidFill>
              </a:rPr>
              <a:t>Assignment of contract</a:t>
            </a:r>
            <a:endParaRPr lang="en-GB" b="1" dirty="0">
              <a:solidFill>
                <a:srgbClr val="008000"/>
              </a:solidFill>
            </a:endParaRPr>
          </a:p>
        </p:txBody>
      </p:sp>
      <p:sp>
        <p:nvSpPr>
          <p:cNvPr id="16" name="Flèche vers le haut 15"/>
          <p:cNvSpPr/>
          <p:nvPr/>
        </p:nvSpPr>
        <p:spPr>
          <a:xfrm>
            <a:off x="2123728" y="3356992"/>
            <a:ext cx="288032" cy="1031428"/>
          </a:xfrm>
          <a:prstGeom prst="up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08000"/>
              </a:solidFill>
            </a:endParaRPr>
          </a:p>
        </p:txBody>
      </p:sp>
      <p:cxnSp>
        <p:nvCxnSpPr>
          <p:cNvPr id="23" name="Connecteur droit avec flèche 22"/>
          <p:cNvCxnSpPr>
            <a:endCxn id="7" idx="0"/>
          </p:cNvCxnSpPr>
          <p:nvPr/>
        </p:nvCxnSpPr>
        <p:spPr>
          <a:xfrm>
            <a:off x="3647248" y="2564904"/>
            <a:ext cx="3625052" cy="1823516"/>
          </a:xfrm>
          <a:prstGeom prst="straightConnector1">
            <a:avLst/>
          </a:prstGeom>
          <a:ln w="57150" cmpd="sng">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24" name="ZoneTexte 23"/>
          <p:cNvSpPr txBox="1"/>
          <p:nvPr/>
        </p:nvSpPr>
        <p:spPr>
          <a:xfrm>
            <a:off x="5508104" y="2884294"/>
            <a:ext cx="721960" cy="369332"/>
          </a:xfrm>
          <a:prstGeom prst="rect">
            <a:avLst/>
          </a:prstGeom>
          <a:noFill/>
        </p:spPr>
        <p:txBody>
          <a:bodyPr wrap="none" rtlCol="0">
            <a:spAutoFit/>
          </a:bodyPr>
          <a:lstStyle/>
          <a:p>
            <a:r>
              <a:rPr lang="en-GB" b="1" dirty="0" smtClean="0">
                <a:solidFill>
                  <a:schemeClr val="accent6"/>
                </a:solidFill>
              </a:rPr>
              <a:t>Claim</a:t>
            </a:r>
            <a:endParaRPr lang="en-GB" b="1" dirty="0">
              <a:solidFill>
                <a:schemeClr val="accent6"/>
              </a:solidFill>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68660"/>
            <a:ext cx="7283152" cy="360040"/>
          </a:xfrm>
        </p:spPr>
        <p:txBody>
          <a:bodyPr/>
          <a:lstStyle/>
          <a:p>
            <a:r>
              <a:rPr lang="en-US" sz="2400" dirty="0" smtClean="0"/>
              <a:t>Thank you for your attention</a:t>
            </a:r>
            <a:endParaRPr lang="en-US" sz="2400" dirty="0"/>
          </a:p>
        </p:txBody>
      </p:sp>
      <p:sp>
        <p:nvSpPr>
          <p:cNvPr id="3" name="Text Placeholder 2"/>
          <p:cNvSpPr>
            <a:spLocks noGrp="1"/>
          </p:cNvSpPr>
          <p:nvPr>
            <p:ph type="body" sz="quarter" idx="10"/>
          </p:nvPr>
        </p:nvSpPr>
        <p:spPr>
          <a:xfrm>
            <a:off x="251520" y="2132857"/>
            <a:ext cx="8641655" cy="3312368"/>
          </a:xfrm>
        </p:spPr>
        <p:txBody>
          <a:bodyPr/>
          <a:lstStyle/>
          <a:p>
            <a:pPr>
              <a:buNone/>
              <a:tabLst>
                <a:tab pos="8077200" algn="r"/>
              </a:tabLst>
            </a:pPr>
            <a:r>
              <a:rPr lang="fr-CH" sz="1200" b="1" dirty="0" smtClean="0">
                <a:solidFill>
                  <a:srgbClr val="004C7D"/>
                </a:solidFill>
              </a:rPr>
              <a:t>Prof. Christoph Müller</a:t>
            </a:r>
          </a:p>
          <a:p>
            <a:pPr>
              <a:buNone/>
              <a:tabLst>
                <a:tab pos="8077200" algn="r"/>
              </a:tabLst>
            </a:pPr>
            <a:r>
              <a:rPr lang="fr-CH" sz="1200" dirty="0" smtClean="0">
                <a:solidFill>
                  <a:srgbClr val="004C7D"/>
                </a:solidFill>
              </a:rPr>
              <a:t>Attorney-at-law, LL.M. (Columbia Law School)</a:t>
            </a:r>
          </a:p>
          <a:p>
            <a:pPr>
              <a:buNone/>
            </a:pPr>
            <a:r>
              <a:rPr lang="en-US" sz="1200" dirty="0" smtClean="0">
                <a:solidFill>
                  <a:srgbClr val="004C7D"/>
                </a:solidFill>
              </a:rPr>
              <a:t>Avenue du 1er-Mars 26</a:t>
            </a:r>
            <a:endParaRPr lang="fr-CH" sz="1200" dirty="0" smtClean="0">
              <a:solidFill>
                <a:srgbClr val="004C7D"/>
              </a:solidFill>
            </a:endParaRPr>
          </a:p>
          <a:p>
            <a:pPr>
              <a:buNone/>
            </a:pPr>
            <a:r>
              <a:rPr lang="fr-CH" sz="1200" dirty="0" smtClean="0">
                <a:solidFill>
                  <a:srgbClr val="004C7D"/>
                </a:solidFill>
              </a:rPr>
              <a:t>CH-2000 Neuchâtel</a:t>
            </a:r>
          </a:p>
          <a:p>
            <a:pPr>
              <a:buNone/>
            </a:pPr>
            <a:r>
              <a:rPr lang="fr-CH" sz="1200" dirty="0" smtClean="0">
                <a:solidFill>
                  <a:srgbClr val="004C7D"/>
                </a:solidFill>
              </a:rPr>
              <a:t>christoph.mueller@unine.ch </a:t>
            </a:r>
          </a:p>
          <a:p>
            <a:pPr>
              <a:buNone/>
            </a:pPr>
            <a:r>
              <a:rPr lang="fr-CH" sz="1200" dirty="0" smtClean="0">
                <a:solidFill>
                  <a:srgbClr val="004C7D"/>
                </a:solidFill>
                <a:hlinkClick r:id="rId2"/>
              </a:rPr>
              <a:t>www.unine.ch</a:t>
            </a:r>
            <a:endParaRPr lang="fr-CH" sz="1200" dirty="0" smtClean="0">
              <a:solidFill>
                <a:srgbClr val="004C7D"/>
              </a:solidFill>
            </a:endParaRPr>
          </a:p>
          <a:p>
            <a:pPr>
              <a:buNone/>
            </a:pPr>
            <a:endParaRPr lang="en-US" sz="1200" smtClean="0">
              <a:solidFill>
                <a:srgbClr val="004C7D"/>
              </a:solidFill>
            </a:endParaRPr>
          </a:p>
          <a:p>
            <a:pPr>
              <a:buNone/>
            </a:pPr>
            <a:endParaRPr lang="en-US" sz="1200" dirty="0" smtClean="0">
              <a:solidFill>
                <a:srgbClr val="004C7D"/>
              </a:solidFill>
            </a:endParaRPr>
          </a:p>
          <a:p>
            <a:pPr>
              <a:buNone/>
            </a:pPr>
            <a:r>
              <a:rPr lang="en-US" sz="1200" u="sng" dirty="0" smtClean="0">
                <a:solidFill>
                  <a:srgbClr val="004C7D"/>
                </a:solidFill>
              </a:rPr>
              <a:t>From August 2016 to July 2017</a:t>
            </a:r>
            <a:r>
              <a:rPr lang="en-US" sz="1200" dirty="0" smtClean="0">
                <a:solidFill>
                  <a:srgbClr val="004C7D"/>
                </a:solidFill>
              </a:rPr>
              <a:t>:</a:t>
            </a:r>
          </a:p>
          <a:p>
            <a:pPr>
              <a:buNone/>
            </a:pPr>
            <a:r>
              <a:rPr lang="en-US" sz="1200" dirty="0" smtClean="0">
                <a:solidFill>
                  <a:srgbClr val="004C7D"/>
                </a:solidFill>
              </a:rPr>
              <a:t>Clare Hall College</a:t>
            </a:r>
          </a:p>
          <a:p>
            <a:pPr>
              <a:buNone/>
            </a:pPr>
            <a:r>
              <a:rPr lang="en-US" sz="1200" dirty="0" smtClean="0">
                <a:solidFill>
                  <a:srgbClr val="004C7D"/>
                </a:solidFill>
              </a:rPr>
              <a:t>Herschel Road</a:t>
            </a:r>
          </a:p>
          <a:p>
            <a:pPr>
              <a:buNone/>
            </a:pPr>
            <a:r>
              <a:rPr lang="en-US" sz="1200" dirty="0" smtClean="0">
                <a:solidFill>
                  <a:srgbClr val="004C7D"/>
                </a:solidFill>
              </a:rPr>
              <a:t>Cambridge</a:t>
            </a:r>
          </a:p>
          <a:p>
            <a:pPr>
              <a:buNone/>
            </a:pPr>
            <a:r>
              <a:rPr lang="en-US" sz="1200" dirty="0" smtClean="0">
                <a:solidFill>
                  <a:srgbClr val="004C7D"/>
                </a:solidFill>
              </a:rPr>
              <a:t>CB3 9AL</a:t>
            </a:r>
          </a:p>
          <a:p>
            <a:pPr>
              <a:buNone/>
            </a:pPr>
            <a:r>
              <a:rPr lang="en-US" sz="1200" dirty="0" smtClean="0">
                <a:solidFill>
                  <a:srgbClr val="004C7D"/>
                </a:solidFill>
              </a:rPr>
              <a:t>United Kingdom</a:t>
            </a:r>
            <a:endParaRPr lang="fr-CH" sz="1200" dirty="0" smtClean="0">
              <a:solidFill>
                <a:srgbClr val="004C7D"/>
              </a:solidFill>
            </a:endParaRPr>
          </a:p>
        </p:txBody>
      </p:sp>
      <p:pic>
        <p:nvPicPr>
          <p:cNvPr id="5" name="Picture 4"/>
          <p:cNvPicPr>
            <a:picLocks noChangeAspect="1"/>
          </p:cNvPicPr>
          <p:nvPr/>
        </p:nvPicPr>
        <p:blipFill>
          <a:blip r:embed="rId3"/>
          <a:stretch>
            <a:fillRect/>
          </a:stretch>
        </p:blipFill>
        <p:spPr>
          <a:xfrm>
            <a:off x="7658100" y="914400"/>
            <a:ext cx="838200" cy="91900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a:buNone/>
            </a:pPr>
            <a:r>
              <a:rPr lang="en-US" sz="2400" b="1" cap="small" dirty="0" smtClean="0">
                <a:solidFill>
                  <a:schemeClr val="tx2"/>
                </a:solidFill>
              </a:rPr>
              <a:t>	</a:t>
            </a:r>
          </a:p>
          <a:p>
            <a:pPr>
              <a:buNone/>
            </a:pPr>
            <a:endParaRPr lang="en-US" sz="2400" b="1" cap="small" dirty="0" smtClean="0">
              <a:solidFill>
                <a:schemeClr val="tx2"/>
              </a:solidFill>
            </a:endParaRPr>
          </a:p>
          <a:p>
            <a:pPr>
              <a:buNone/>
            </a:pPr>
            <a:endParaRPr lang="en-US" sz="2400" b="1" cap="small" dirty="0" smtClean="0">
              <a:solidFill>
                <a:schemeClr val="tx2"/>
              </a:solidFill>
            </a:endParaRPr>
          </a:p>
          <a:p>
            <a:pPr>
              <a:buNone/>
            </a:pPr>
            <a:r>
              <a:rPr lang="en-US" sz="2400" b="1" cap="small" dirty="0" smtClean="0">
                <a:solidFill>
                  <a:schemeClr val="tx2"/>
                </a:solidFill>
              </a:rPr>
              <a:t>	Contractual Interpretation under English and Continental Law: </a:t>
            </a:r>
          </a:p>
          <a:p>
            <a:pPr>
              <a:buNone/>
            </a:pPr>
            <a:r>
              <a:rPr lang="en-US" sz="2400" b="1" cap="small" dirty="0" smtClean="0">
                <a:solidFill>
                  <a:schemeClr val="tx2"/>
                </a:solidFill>
              </a:rPr>
              <a:t>	</a:t>
            </a:r>
          </a:p>
          <a:p>
            <a:pPr>
              <a:buNone/>
            </a:pPr>
            <a:r>
              <a:rPr lang="en-US" sz="2400" b="1" cap="small" dirty="0" smtClean="0">
                <a:solidFill>
                  <a:schemeClr val="tx2"/>
                </a:solidFill>
              </a:rPr>
              <a:t>	</a:t>
            </a:r>
            <a:r>
              <a:rPr lang="en-US" sz="2400" b="1" cap="small" dirty="0" smtClean="0">
                <a:solidFill>
                  <a:schemeClr val="bg1">
                    <a:lumMod val="50000"/>
                  </a:schemeClr>
                </a:solidFill>
              </a:rPr>
              <a:t>Much more similar than you might think!</a:t>
            </a:r>
            <a:endParaRPr lang="en-US" sz="2400" b="1" cap="small" dirty="0">
              <a:solidFill>
                <a:schemeClr val="bg1">
                  <a:lumMod val="50000"/>
                </a:schemeClr>
              </a:solidFill>
            </a:endParaRPr>
          </a:p>
        </p:txBody>
      </p:sp>
      <p:pic>
        <p:nvPicPr>
          <p:cNvPr id="5" name="Picture 4"/>
          <p:cNvPicPr>
            <a:picLocks noChangeAspect="1"/>
          </p:cNvPicPr>
          <p:nvPr/>
        </p:nvPicPr>
        <p:blipFill>
          <a:blip r:embed="rId2"/>
          <a:stretch>
            <a:fillRect/>
          </a:stretch>
        </p:blipFill>
        <p:spPr>
          <a:xfrm>
            <a:off x="7658100" y="914400"/>
            <a:ext cx="838200" cy="91900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exit.jpeg"/>
          <p:cNvPicPr>
            <a:picLocks noChangeAspect="1"/>
          </p:cNvPicPr>
          <p:nvPr/>
        </p:nvPicPr>
        <p:blipFill>
          <a:blip r:embed="rId2"/>
          <a:stretch>
            <a:fillRect/>
          </a:stretch>
        </p:blipFill>
        <p:spPr>
          <a:xfrm>
            <a:off x="457200" y="1112955"/>
            <a:ext cx="7620000" cy="4288972"/>
          </a:xfrm>
          <a:prstGeom prst="rect">
            <a:avLst/>
          </a:prstGeom>
        </p:spPr>
      </p:pic>
      <p:pic>
        <p:nvPicPr>
          <p:cNvPr id="5" name="Picture 4"/>
          <p:cNvPicPr>
            <a:picLocks noChangeAspect="1"/>
          </p:cNvPicPr>
          <p:nvPr/>
        </p:nvPicPr>
        <p:blipFill>
          <a:blip r:embed="rId3"/>
          <a:stretch>
            <a:fillRect/>
          </a:stretch>
        </p:blipFill>
        <p:spPr>
          <a:xfrm>
            <a:off x="7658100" y="914400"/>
            <a:ext cx="838200" cy="91900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68660"/>
            <a:ext cx="7283152" cy="360040"/>
          </a:xfrm>
        </p:spPr>
        <p:txBody>
          <a:bodyPr/>
          <a:lstStyle/>
          <a:p>
            <a:r>
              <a:rPr lang="en-US" sz="2400" dirty="0" smtClean="0"/>
              <a:t>18 SCO</a:t>
            </a:r>
            <a:br>
              <a:rPr lang="en-US" sz="2400" dirty="0" smtClean="0"/>
            </a:br>
            <a:endParaRPr lang="en-US" sz="2400" dirty="0"/>
          </a:p>
        </p:txBody>
      </p:sp>
      <p:sp>
        <p:nvSpPr>
          <p:cNvPr id="3" name="Text Placeholder 2"/>
          <p:cNvSpPr>
            <a:spLocks noGrp="1"/>
          </p:cNvSpPr>
          <p:nvPr>
            <p:ph type="body" sz="quarter" idx="10"/>
          </p:nvPr>
        </p:nvSpPr>
        <p:spPr/>
        <p:txBody>
          <a:bodyPr/>
          <a:lstStyle/>
          <a:p>
            <a:pPr algn="just">
              <a:buNone/>
            </a:pPr>
            <a:endParaRPr lang="en-US" sz="2400" dirty="0" smtClean="0"/>
          </a:p>
          <a:p>
            <a:pPr algn="just">
              <a:buNone/>
            </a:pPr>
            <a:endParaRPr lang="en-US" sz="2400" dirty="0" smtClean="0"/>
          </a:p>
          <a:p>
            <a:pPr marL="457200" indent="-457200" algn="just">
              <a:buNone/>
            </a:pPr>
            <a:r>
              <a:rPr lang="en-US" sz="2000" i="1" dirty="0" smtClean="0"/>
              <a:t>	“Interpretation of contracts; simulation</a:t>
            </a:r>
          </a:p>
          <a:p>
            <a:pPr marL="457200" indent="-457200" algn="just">
              <a:buNone/>
            </a:pPr>
            <a:r>
              <a:rPr lang="en-US" sz="2000" i="1" dirty="0" smtClean="0"/>
              <a:t>	</a:t>
            </a:r>
          </a:p>
          <a:p>
            <a:pPr marL="457200" indent="-457200" algn="just">
              <a:buNone/>
            </a:pPr>
            <a:r>
              <a:rPr lang="en-US" sz="2000" i="1" dirty="0" smtClean="0"/>
              <a:t>	(1) When assessing the form and terms of a contract, the true and common intention of the parties must be ascertained without dwelling on any inexact expressions or designations they may have used either in error or by way of disguising the true nature of the agreement.” </a:t>
            </a:r>
          </a:p>
          <a:p>
            <a:pPr algn="just">
              <a:buNone/>
            </a:pPr>
            <a:endParaRPr lang="en-US" dirty="0"/>
          </a:p>
        </p:txBody>
      </p:sp>
      <p:pic>
        <p:nvPicPr>
          <p:cNvPr id="5" name="Picture 4"/>
          <p:cNvPicPr>
            <a:picLocks noChangeAspect="1"/>
          </p:cNvPicPr>
          <p:nvPr/>
        </p:nvPicPr>
        <p:blipFill>
          <a:blip r:embed="rId2"/>
          <a:stretch>
            <a:fillRect/>
          </a:stretch>
        </p:blipFill>
        <p:spPr>
          <a:xfrm>
            <a:off x="7658100" y="914400"/>
            <a:ext cx="838200" cy="91900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a:buNone/>
            </a:pPr>
            <a:endParaRPr lang="en-US" sz="2400" cap="small" dirty="0" smtClean="0">
              <a:ln>
                <a:solidFill>
                  <a:srgbClr val="4F81BD"/>
                </a:solidFill>
              </a:ln>
            </a:endParaRPr>
          </a:p>
          <a:p>
            <a:pPr>
              <a:buNone/>
            </a:pPr>
            <a:endParaRPr lang="en-US" sz="2400" cap="small" dirty="0" smtClean="0">
              <a:ln>
                <a:solidFill>
                  <a:srgbClr val="4F81BD"/>
                </a:solidFill>
              </a:ln>
            </a:endParaRPr>
          </a:p>
          <a:p>
            <a:pPr>
              <a:buNone/>
            </a:pPr>
            <a:endParaRPr lang="en-US" sz="2400" cap="small" dirty="0" smtClean="0">
              <a:ln>
                <a:solidFill>
                  <a:srgbClr val="4F81BD"/>
                </a:solidFill>
              </a:ln>
            </a:endParaRPr>
          </a:p>
          <a:p>
            <a:pPr>
              <a:buNone/>
            </a:pPr>
            <a:endParaRPr lang="en-US" sz="2400" cap="small" dirty="0" smtClean="0">
              <a:ln>
                <a:solidFill>
                  <a:srgbClr val="4F81BD"/>
                </a:solidFill>
              </a:ln>
            </a:endParaRPr>
          </a:p>
          <a:p>
            <a:pPr>
              <a:buNone/>
            </a:pPr>
            <a:r>
              <a:rPr lang="en-US" sz="3600" cap="small" dirty="0" smtClean="0">
                <a:ln>
                  <a:solidFill>
                    <a:srgbClr val="4F81BD"/>
                  </a:solidFill>
                </a:ln>
              </a:rPr>
              <a:t>	Objective v Subjective Approach</a:t>
            </a:r>
            <a:endParaRPr lang="en-US" sz="3600" cap="small" dirty="0">
              <a:ln>
                <a:solidFill>
                  <a:srgbClr val="4F81BD"/>
                </a:solidFill>
              </a:ln>
            </a:endParaRPr>
          </a:p>
        </p:txBody>
      </p:sp>
      <p:pic>
        <p:nvPicPr>
          <p:cNvPr id="5" name="Picture 4"/>
          <p:cNvPicPr>
            <a:picLocks noChangeAspect="1"/>
          </p:cNvPicPr>
          <p:nvPr/>
        </p:nvPicPr>
        <p:blipFill>
          <a:blip r:embed="rId3"/>
          <a:stretch>
            <a:fillRect/>
          </a:stretch>
        </p:blipFill>
        <p:spPr>
          <a:xfrm>
            <a:off x="7658100" y="914400"/>
            <a:ext cx="838200" cy="919009"/>
          </a:xfrm>
          <a:prstGeom prst="rect">
            <a:avLst/>
          </a:prstGeom>
        </p:spPr>
      </p:pic>
    </p:spTree>
    <p:extLst>
      <p:ext uri="{BB962C8B-B14F-4D97-AF65-F5344CB8AC3E}">
        <p14:creationId xmlns:p14="http://schemas.microsoft.com/office/powerpoint/2010/main" val="14614517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68660"/>
            <a:ext cx="7283152" cy="360040"/>
          </a:xfrm>
        </p:spPr>
        <p:txBody>
          <a:bodyPr/>
          <a:lstStyle/>
          <a:p>
            <a:r>
              <a:rPr lang="en-GB" sz="2400" i="1" dirty="0" smtClean="0"/>
              <a:t>Smith </a:t>
            </a:r>
            <a:r>
              <a:rPr lang="en-GB" sz="2400" i="1" cap="small" dirty="0" err="1" smtClean="0"/>
              <a:t>v</a:t>
            </a:r>
            <a:r>
              <a:rPr lang="en-GB" sz="2400" i="1" dirty="0" smtClean="0"/>
              <a:t> Hughes </a:t>
            </a:r>
            <a:r>
              <a:rPr lang="en-GB" sz="2400" dirty="0" smtClean="0"/>
              <a:t>(1871) LR 6 QB 597, 607</a:t>
            </a:r>
            <a:r>
              <a:rPr lang="en-US" sz="2400" dirty="0" smtClean="0"/>
              <a:t> </a:t>
            </a:r>
            <a:endParaRPr lang="en-US" sz="2400" dirty="0"/>
          </a:p>
        </p:txBody>
      </p:sp>
      <p:sp>
        <p:nvSpPr>
          <p:cNvPr id="3" name="Text Placeholder 2"/>
          <p:cNvSpPr>
            <a:spLocks noGrp="1"/>
          </p:cNvSpPr>
          <p:nvPr>
            <p:ph type="body" sz="quarter" idx="10"/>
          </p:nvPr>
        </p:nvSpPr>
        <p:spPr/>
        <p:txBody>
          <a:bodyPr wrap="square"/>
          <a:lstStyle/>
          <a:p>
            <a:pPr>
              <a:buNone/>
            </a:pPr>
            <a:r>
              <a:rPr lang="en-GB" sz="2400" dirty="0" smtClean="0"/>
              <a:t>	</a:t>
            </a:r>
          </a:p>
          <a:p>
            <a:pPr>
              <a:buNone/>
            </a:pPr>
            <a:r>
              <a:rPr lang="en-GB" sz="2400" dirty="0" smtClean="0"/>
              <a:t>	</a:t>
            </a:r>
          </a:p>
          <a:p>
            <a:pPr algn="just">
              <a:buNone/>
            </a:pPr>
            <a:r>
              <a:rPr lang="en-GB" sz="2400" dirty="0" smtClean="0"/>
              <a:t>	</a:t>
            </a:r>
            <a:r>
              <a:rPr lang="en-GB" sz="2000" dirty="0" smtClean="0"/>
              <a:t>“</a:t>
            </a:r>
            <a:r>
              <a:rPr lang="en-GB" sz="2000" i="1" dirty="0" smtClean="0"/>
              <a:t>If, whatever a man’s real intention may be, he so conducts himself that a reasonable man would believe that he was assenting to the terms proposed by the other party, and that other party upon that belief enters into the contract with him, the man thus conducting himself would be equally bound as if he had intended to agree to the other party’s terms.</a:t>
            </a:r>
            <a:r>
              <a:rPr lang="en-GB" sz="2400" dirty="0" smtClean="0"/>
              <a:t>”</a:t>
            </a:r>
            <a:r>
              <a:rPr lang="en-US" sz="2400" dirty="0" smtClean="0"/>
              <a:t> </a:t>
            </a:r>
            <a:endParaRPr lang="en-US" sz="2400" dirty="0"/>
          </a:p>
        </p:txBody>
      </p:sp>
      <p:pic>
        <p:nvPicPr>
          <p:cNvPr id="5" name="Picture 4"/>
          <p:cNvPicPr>
            <a:picLocks noChangeAspect="1"/>
          </p:cNvPicPr>
          <p:nvPr/>
        </p:nvPicPr>
        <p:blipFill>
          <a:blip r:embed="rId2"/>
          <a:stretch>
            <a:fillRect/>
          </a:stretch>
        </p:blipFill>
        <p:spPr>
          <a:xfrm>
            <a:off x="7658100" y="914400"/>
            <a:ext cx="838200" cy="91900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54360"/>
            <a:ext cx="7283152" cy="360040"/>
          </a:xfrm>
        </p:spPr>
        <p:txBody>
          <a:bodyPr/>
          <a:lstStyle/>
          <a:p>
            <a:r>
              <a:rPr lang="en-US" sz="2200" i="1" dirty="0" smtClean="0"/>
              <a:t>Investors Compensation Scheme Ltd. </a:t>
            </a:r>
            <a:r>
              <a:rPr lang="en-US" sz="2200" i="1" cap="small" dirty="0" err="1" smtClean="0"/>
              <a:t>v</a:t>
            </a:r>
            <a:r>
              <a:rPr lang="en-US" sz="2200" i="1" cap="small" dirty="0" smtClean="0"/>
              <a:t> </a:t>
            </a:r>
            <a:r>
              <a:rPr lang="en-US" sz="2200" i="1" dirty="0" smtClean="0"/>
              <a:t>West Bromwich Building Society </a:t>
            </a:r>
            <a:r>
              <a:rPr lang="en-US" sz="2200" dirty="0" smtClean="0"/>
              <a:t>[1997] UKHL 28 </a:t>
            </a:r>
            <a:r>
              <a:rPr lang="en-GB" sz="2200" dirty="0" smtClean="0"/>
              <a:t>per Lord Hoffman</a:t>
            </a:r>
            <a:r>
              <a:rPr lang="en-US" sz="2200" dirty="0"/>
              <a:t>N</a:t>
            </a:r>
          </a:p>
        </p:txBody>
      </p:sp>
      <p:sp>
        <p:nvSpPr>
          <p:cNvPr id="3" name="Text Placeholder 2"/>
          <p:cNvSpPr>
            <a:spLocks noGrp="1"/>
          </p:cNvSpPr>
          <p:nvPr>
            <p:ph type="body" sz="quarter" idx="10"/>
          </p:nvPr>
        </p:nvSpPr>
        <p:spPr>
          <a:xfrm>
            <a:off x="251520" y="1833409"/>
            <a:ext cx="8641655" cy="4475316"/>
          </a:xfrm>
        </p:spPr>
        <p:txBody>
          <a:bodyPr/>
          <a:lstStyle/>
          <a:p>
            <a:pPr>
              <a:buNone/>
            </a:pPr>
            <a:r>
              <a:rPr lang="en-GB" sz="2400" dirty="0" smtClean="0"/>
              <a:t>	</a:t>
            </a:r>
          </a:p>
          <a:p>
            <a:pPr>
              <a:buNone/>
            </a:pPr>
            <a:r>
              <a:rPr lang="en-GB" sz="2400" dirty="0" smtClean="0"/>
              <a:t>	</a:t>
            </a:r>
          </a:p>
          <a:p>
            <a:pPr marL="0" indent="0" algn="just">
              <a:buNone/>
            </a:pPr>
            <a:r>
              <a:rPr lang="en-GB" sz="2000" dirty="0" smtClean="0"/>
              <a:t>“</a:t>
            </a:r>
            <a:r>
              <a:rPr lang="en-GB" sz="2000" i="1" dirty="0"/>
              <a:t>I</a:t>
            </a:r>
            <a:r>
              <a:rPr lang="en-GB" sz="2000" i="1" dirty="0" smtClean="0"/>
              <a:t>nterpretation is the ascertainment of meaning which the document would convey to a reasonable person having all the background knowledge which would reasonably have been available to the parties in the situation in which they were at the time of the contract.</a:t>
            </a:r>
            <a:r>
              <a:rPr lang="en-GB" sz="2000" dirty="0" smtClean="0"/>
              <a:t>” </a:t>
            </a:r>
            <a:endParaRPr lang="en-US" sz="2000" dirty="0"/>
          </a:p>
        </p:txBody>
      </p:sp>
      <p:pic>
        <p:nvPicPr>
          <p:cNvPr id="5" name="Picture 4"/>
          <p:cNvPicPr>
            <a:picLocks noChangeAspect="1"/>
          </p:cNvPicPr>
          <p:nvPr/>
        </p:nvPicPr>
        <p:blipFill>
          <a:blip r:embed="rId2"/>
          <a:stretch>
            <a:fillRect/>
          </a:stretch>
        </p:blipFill>
        <p:spPr>
          <a:xfrm>
            <a:off x="7658100" y="914400"/>
            <a:ext cx="838200" cy="919009"/>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920</TotalTime>
  <Words>1850</Words>
  <Application>Microsoft Macintosh PowerPoint</Application>
  <PresentationFormat>Présentation à l'écran (4:3)</PresentationFormat>
  <Paragraphs>210</Paragraphs>
  <Slides>35</Slides>
  <Notes>3</Notes>
  <HiddenSlides>0</HiddenSlides>
  <MMClips>0</MMClips>
  <ScaleCrop>false</ScaleCrop>
  <HeadingPairs>
    <vt:vector size="4" baseType="variant">
      <vt:variant>
        <vt:lpstr>Thème</vt:lpstr>
      </vt:variant>
      <vt:variant>
        <vt:i4>1</vt:i4>
      </vt:variant>
      <vt:variant>
        <vt:lpstr>Titres des diapositives</vt:lpstr>
      </vt:variant>
      <vt:variant>
        <vt:i4>35</vt:i4>
      </vt:variant>
    </vt:vector>
  </HeadingPairs>
  <TitlesOfParts>
    <vt:vector size="36" baseType="lpstr">
      <vt:lpstr>Thème Office</vt:lpstr>
      <vt:lpstr>Contractual interpretation under English and Continental law:  </vt:lpstr>
      <vt:lpstr>Bernese Commentary</vt:lpstr>
      <vt:lpstr>‘Terms’ and ‘conditions’?</vt:lpstr>
      <vt:lpstr>Présentation PowerPoint</vt:lpstr>
      <vt:lpstr>Présentation PowerPoint</vt:lpstr>
      <vt:lpstr>18 SCO </vt:lpstr>
      <vt:lpstr>Présentation PowerPoint</vt:lpstr>
      <vt:lpstr>Smith v Hughes (1871) LR 6 QB 597, 607 </vt:lpstr>
      <vt:lpstr>Investors Compensation Scheme Ltd. v West Bromwich Building Society [1997] UKHL 28 per Lord HoffmanN</vt:lpstr>
      <vt:lpstr>Marley v Rawlings &amp; Anor [2014] UKSC 2, 19 per Lord Neuberger </vt:lpstr>
      <vt:lpstr>18(1) sCO</vt:lpstr>
      <vt:lpstr>Website of the swiss government</vt:lpstr>
      <vt:lpstr>DSFC 142 III 239 c. 5.2.1, 253 </vt:lpstr>
      <vt:lpstr>1188(1) FCC - 1362 ICC - 133 BGB - 914 ABGB</vt:lpstr>
      <vt:lpstr>Papinian, Digest 50.16.219</vt:lpstr>
      <vt:lpstr>1188(2) FCC - 1366 ICC - 157 BGB - 914 ABGB</vt:lpstr>
      <vt:lpstr>8 CISG </vt:lpstr>
      <vt:lpstr>5:101 PECL</vt:lpstr>
      <vt:lpstr>II.-8.101 DCFR </vt:lpstr>
      <vt:lpstr>4.1 PICC</vt:lpstr>
      <vt:lpstr>58 CESL </vt:lpstr>
      <vt:lpstr>Présentation PowerPoint</vt:lpstr>
      <vt:lpstr>Chartbrook Ltd v Persimmon Homes Ltd (2009) UKHL 38, 41  per Lord HoffmanN</vt:lpstr>
      <vt:lpstr>Chartbrook Ltd v Persimmon Homes Ltd (2009) UKHL 38, 41 per Lord Hoffmann</vt:lpstr>
      <vt:lpstr>5 reasons </vt:lpstr>
      <vt:lpstr>8(3) CISG - 4.3(a) PICC</vt:lpstr>
      <vt:lpstr>5:102 PECL – II.-8:102 DCFR </vt:lpstr>
      <vt:lpstr>59 CESL</vt:lpstr>
      <vt:lpstr>Restatement 2nd of Contracts, § 214 </vt:lpstr>
      <vt:lpstr>32 Vienna Convention on the Law of Treaties </vt:lpstr>
      <vt:lpstr>3 exceptions </vt:lpstr>
      <vt:lpstr>David McLauchlan, The entire agreement clause: conclusive or a question of weight? (2012) 128 LQR 521, 531 </vt:lpstr>
      <vt:lpstr>Présentation PowerPoint</vt:lpstr>
      <vt:lpstr>Présentation PowerPoint</vt:lpstr>
      <vt:lpstr>Thank you for your attention</vt:lpstr>
    </vt:vector>
  </TitlesOfParts>
  <Company>UniNE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chevrouletc</dc:creator>
  <cp:lastModifiedBy>Christoph Müller</cp:lastModifiedBy>
  <cp:revision>239</cp:revision>
  <dcterms:created xsi:type="dcterms:W3CDTF">2017-04-03T09:03:39Z</dcterms:created>
  <dcterms:modified xsi:type="dcterms:W3CDTF">2017-04-21T14:25:14Z</dcterms:modified>
</cp:coreProperties>
</file>